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60" r:id="rId3"/>
    <p:sldId id="311" r:id="rId4"/>
    <p:sldId id="259" r:id="rId5"/>
    <p:sldId id="309" r:id="rId6"/>
    <p:sldId id="308" r:id="rId7"/>
    <p:sldId id="262" r:id="rId8"/>
    <p:sldId id="263" r:id="rId9"/>
    <p:sldId id="304" r:id="rId10"/>
    <p:sldId id="303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306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6" r:id="rId31"/>
    <p:sldId id="291" r:id="rId32"/>
    <p:sldId id="292" r:id="rId33"/>
    <p:sldId id="293" r:id="rId34"/>
    <p:sldId id="294" r:id="rId35"/>
    <p:sldId id="295" r:id="rId36"/>
    <p:sldId id="299" r:id="rId37"/>
    <p:sldId id="312" r:id="rId38"/>
    <p:sldId id="300" r:id="rId39"/>
    <p:sldId id="301" r:id="rId4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7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G:\Proyectos%20Cooperaci&#243;n%202018-2019%20presentaci&#243;n%2013-03-20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G:\Proyectos%20Cooperaci&#243;n%202018-2019%20presentaci&#243;n%2013-03-20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G:\Proyectos%20Cooperaci&#243;n%202018-2019%20presentaci&#243;n%2013-03-202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G:\Proyectos%20Cooperaci&#243;n%202018-2019%20presentaci&#243;n%2013-03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068849905987736E-2"/>
          <c:y val="0.2570813799728105"/>
          <c:w val="0.81986225406034774"/>
          <c:h val="0.57479476523767858"/>
        </c:manualLayout>
      </c:layout>
      <c:pie3DChart>
        <c:varyColors val="1"/>
        <c:ser>
          <c:idx val="0"/>
          <c:order val="0"/>
          <c:tx>
            <c:strRef>
              <c:f>'Proyectos 2018-2020 UBPD'!$B$22</c:f>
              <c:strCache>
                <c:ptCount val="1"/>
                <c:pt idx="0">
                  <c:v>País donante</c:v>
                </c:pt>
              </c:strCache>
            </c:strRef>
          </c:tx>
          <c:spPr>
            <a:ln>
              <a:noFill/>
            </a:ln>
          </c:spPr>
          <c:explosion val="5"/>
          <c:dPt>
            <c:idx val="0"/>
            <c:bubble3D val="0"/>
            <c:spPr>
              <a:solidFill>
                <a:srgbClr val="9181B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7E2-4504-81CF-5958EB08366C}"/>
              </c:ext>
            </c:extLst>
          </c:dPt>
          <c:dPt>
            <c:idx val="1"/>
            <c:bubble3D val="0"/>
            <c:spPr>
              <a:solidFill>
                <a:srgbClr val="5C9DA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7E2-4504-81CF-5958EB08366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7E2-4504-81CF-5958EB08366C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7E2-4504-81CF-5958EB08366C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7E2-4504-81CF-5958EB08366C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C7E2-4504-81CF-5958EB08366C}"/>
              </c:ext>
            </c:extLst>
          </c:dPt>
          <c:dLbls>
            <c:dLbl>
              <c:idx val="4"/>
              <c:layout>
                <c:manualLayout>
                  <c:x val="2.5793173729926833E-2"/>
                  <c:y val="-7.01371407472445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E2-4504-81CF-5958EB08366C}"/>
                </c:ext>
              </c:extLst>
            </c:dLbl>
            <c:dLbl>
              <c:idx val="5"/>
              <c:layout>
                <c:manualLayout>
                  <c:x val="0.11663845608783223"/>
                  <c:y val="-0.103821244683025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7E2-4504-81CF-5958EB08366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'Proyectos 2018-2020 UBPD'!$B$23:$B$28</c:f>
              <c:strCache>
                <c:ptCount val="6"/>
                <c:pt idx="0">
                  <c:v>Estados Unidos</c:v>
                </c:pt>
                <c:pt idx="1">
                  <c:v>Fondo Multidonante de las Naciones Unidas</c:v>
                </c:pt>
                <c:pt idx="2">
                  <c:v>Suecia</c:v>
                </c:pt>
                <c:pt idx="3">
                  <c:v>Holanda</c:v>
                </c:pt>
                <c:pt idx="4">
                  <c:v>Alemania</c:v>
                </c:pt>
                <c:pt idx="5">
                  <c:v>Peace Building Fund </c:v>
                </c:pt>
              </c:strCache>
            </c:strRef>
          </c:cat>
          <c:val>
            <c:numRef>
              <c:f>'Proyectos 2018-2020 UBPD'!$H$23:$H$28</c:f>
              <c:numCache>
                <c:formatCode>"$"\ #,##0</c:formatCode>
                <c:ptCount val="6"/>
                <c:pt idx="0">
                  <c:v>4531100000</c:v>
                </c:pt>
                <c:pt idx="1">
                  <c:v>6495353300</c:v>
                </c:pt>
                <c:pt idx="2">
                  <c:v>392504628</c:v>
                </c:pt>
                <c:pt idx="3">
                  <c:v>945580000</c:v>
                </c:pt>
                <c:pt idx="4">
                  <c:v>138396540</c:v>
                </c:pt>
                <c:pt idx="5">
                  <c:v>326466000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0-4F98-958F-DF4D14D26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blipFill dpi="0" rotWithShape="1">
      <a:blip xmlns:r="http://schemas.openxmlformats.org/officeDocument/2006/relationships" r:embed="rId3">
        <a:alphaModFix amt="40000"/>
      </a:blip>
      <a:srcRect/>
      <a:stretch>
        <a:fillRect/>
      </a:stretch>
    </a:blip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137167154034063E-2"/>
          <c:y val="4.1296295748875951E-2"/>
          <c:w val="0.91529478798424202"/>
          <c:h val="0.774003139346176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'Proyectos 2018-2020 UBPD'!$H$22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C9DA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8746244140406337E-2"/>
                  <c:y val="3.658567500858466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1.562.448 USD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4B-8E40-AC18-54B39C4946A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2.239.777 USD</a:t>
                    </a:r>
                  </a:p>
                </c:rich>
              </c:tx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86817226643846"/>
                      <c:h val="0.12504983717934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24B-8E40-AC18-54B39C4946A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135.346 USD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4B-8E40-AC18-54B39C4946AC}"/>
                </c:ext>
              </c:extLst>
            </c:dLbl>
            <c:dLbl>
              <c:idx val="3"/>
              <c:layout>
                <c:manualLayout>
                  <c:x val="0"/>
                  <c:y val="-1.46342700034338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326.062 USD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4B-8E40-AC18-54B39C4946AC}"/>
                </c:ext>
              </c:extLst>
            </c:dLbl>
            <c:dLbl>
              <c:idx val="4"/>
              <c:layout>
                <c:manualLayout>
                  <c:x val="1.9901245943358233E-2"/>
                  <c:y val="-2.195140500515080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47.723USD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4B-8E40-AC18-54B39C4946AC}"/>
                </c:ext>
              </c:extLst>
            </c:dLbl>
            <c:dLbl>
              <c:idx val="5"/>
              <c:layout>
                <c:manualLayout>
                  <c:x val="6.7000513114363905E-2"/>
                  <c:y val="-7.317135001716933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112.574 USD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4B-8E40-AC18-54B39C4946AC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'Proyectos 2018-2020 UBPD'!$B$23:$B$28</c:f>
              <c:strCache>
                <c:ptCount val="6"/>
                <c:pt idx="0">
                  <c:v>Estados Unidos</c:v>
                </c:pt>
                <c:pt idx="1">
                  <c:v>Fondo Multidonante de las Naciones Unidas</c:v>
                </c:pt>
                <c:pt idx="2">
                  <c:v>Suecia</c:v>
                </c:pt>
                <c:pt idx="3">
                  <c:v>Holanda</c:v>
                </c:pt>
                <c:pt idx="4">
                  <c:v>Alemania</c:v>
                </c:pt>
                <c:pt idx="5">
                  <c:v>Peace Building Fund </c:v>
                </c:pt>
              </c:strCache>
            </c:strRef>
          </c:cat>
          <c:val>
            <c:numRef>
              <c:f>'Proyectos 2018-2020 UBPD'!$H$23:$H$28</c:f>
              <c:numCache>
                <c:formatCode>"$"\ #,##0</c:formatCode>
                <c:ptCount val="6"/>
                <c:pt idx="0">
                  <c:v>4531100000</c:v>
                </c:pt>
                <c:pt idx="1">
                  <c:v>6495353300</c:v>
                </c:pt>
                <c:pt idx="2">
                  <c:v>392504628</c:v>
                </c:pt>
                <c:pt idx="3">
                  <c:v>945580000</c:v>
                </c:pt>
                <c:pt idx="4">
                  <c:v>138396540</c:v>
                </c:pt>
                <c:pt idx="5">
                  <c:v>326466000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8-4C1A-9681-7E428BA9A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0848480"/>
        <c:axId val="400859456"/>
        <c:axId val="0"/>
      </c:bar3DChart>
      <c:catAx>
        <c:axId val="40084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t" anchorCtr="0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0859456"/>
        <c:crosses val="autoZero"/>
        <c:auto val="1"/>
        <c:lblAlgn val="ctr"/>
        <c:lblOffset val="100"/>
        <c:noMultiLvlLbl val="0"/>
      </c:catAx>
      <c:valAx>
        <c:axId val="40085945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\ #,##0" sourceLinked="1"/>
        <c:majorTickMark val="none"/>
        <c:minorTickMark val="none"/>
        <c:tickLblPos val="nextTo"/>
        <c:crossAx val="40084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3">
        <a:alphaModFix amt="40000"/>
      </a:blip>
      <a:srcRect/>
      <a:stretch>
        <a:fillRect/>
      </a:stretch>
    </a:blip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137167154034063E-2"/>
          <c:y val="4.1296295748875951E-2"/>
          <c:w val="0.91529478798424202"/>
          <c:h val="0.743786593684931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'Proyectos 2018-2020 UBPD'!$H$22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C9DA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918479336497727E-3"/>
                  <c:y val="-3.486997890935021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1.946.733 USD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51-7B4E-8F84-A6C64ED0692D}"/>
                </c:ext>
              </c:extLst>
            </c:dLbl>
            <c:dLbl>
              <c:idx val="1"/>
              <c:layout>
                <c:manualLayout>
                  <c:x val="-2.9183541652815666E-17"/>
                  <c:y val="-5.977710670174322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860.886 USD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51-7B4E-8F84-A6C64ED0692D}"/>
                </c:ext>
              </c:extLst>
            </c:dLbl>
            <c:dLbl>
              <c:idx val="2"/>
              <c:layout>
                <c:manualLayout>
                  <c:x val="-3.1836958672995454E-3"/>
                  <c:y val="-4.234211724706821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500.351 USD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51-7B4E-8F84-A6C64ED0692D}"/>
                </c:ext>
              </c:extLst>
            </c:dLbl>
            <c:dLbl>
              <c:idx val="3"/>
              <c:layout>
                <c:manualLayout>
                  <c:x val="1.5918479336497725E-2"/>
                  <c:y val="-4.98142555847860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530,592 USD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51-7B4E-8F84-A6C64ED0692D}"/>
                </c:ext>
              </c:extLst>
            </c:dLbl>
            <c:dLbl>
              <c:idx val="4"/>
              <c:layout>
                <c:manualLayout>
                  <c:x val="1.2734783469198182E-2"/>
                  <c:y val="-7.721209615641833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447.955 USD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51-7B4E-8F84-A6C64ED0692D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'Proyectos 2018-2020 UBPD'!$C$22:$G$22</c:f>
              <c:strCache>
                <c:ptCount val="5"/>
                <c:pt idx="0">
                  <c:v>Participación de familiares OSC</c:v>
                </c:pt>
                <c:pt idx="1">
                  <c:v>Pedagogía y Comunicaciones </c:v>
                </c:pt>
                <c:pt idx="2">
                  <c:v>Gestión de información e innovación</c:v>
                </c:pt>
                <c:pt idx="3">
                  <c:v>Fortalecimiento Institucional y coordinación</c:v>
                </c:pt>
                <c:pt idx="4">
                  <c:v>Despliegue territorial</c:v>
                </c:pt>
              </c:strCache>
            </c:strRef>
          </c:cat>
          <c:val>
            <c:numRef>
              <c:f>'Proyectos 2018-2020 UBPD'!$C$32:$G$32</c:f>
              <c:numCache>
                <c:formatCode>"$"\ #,##0</c:formatCode>
                <c:ptCount val="5"/>
                <c:pt idx="0">
                  <c:v>5645524683</c:v>
                </c:pt>
                <c:pt idx="1">
                  <c:v>2496570660</c:v>
                </c:pt>
                <c:pt idx="2">
                  <c:v>1451017665</c:v>
                </c:pt>
                <c:pt idx="3">
                  <c:v>1837591800</c:v>
                </c:pt>
                <c:pt idx="4">
                  <c:v>1398695660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A-4298-BA2C-506A30908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9462136"/>
        <c:axId val="509462528"/>
        <c:axId val="0"/>
      </c:bar3DChart>
      <c:catAx>
        <c:axId val="50946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t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09462528"/>
        <c:crosses val="autoZero"/>
        <c:auto val="1"/>
        <c:lblAlgn val="ctr"/>
        <c:lblOffset val="100"/>
        <c:noMultiLvlLbl val="0"/>
      </c:catAx>
      <c:valAx>
        <c:axId val="5094625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\ #,##0" sourceLinked="1"/>
        <c:majorTickMark val="none"/>
        <c:minorTickMark val="none"/>
        <c:tickLblPos val="nextTo"/>
        <c:crossAx val="509462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3">
        <a:alphaModFix amt="40000"/>
      </a:blip>
      <a:srcRect/>
      <a:stretch>
        <a:fillRect/>
      </a:stretch>
    </a:blip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64965234522097"/>
          <c:y val="0.21343455689618887"/>
          <c:w val="0.72637734149777944"/>
          <c:h val="0.69228979321081963"/>
        </c:manualLayout>
      </c:layout>
      <c:pie3DChart>
        <c:varyColors val="1"/>
        <c:ser>
          <c:idx val="0"/>
          <c:order val="0"/>
          <c:tx>
            <c:strRef>
              <c:f>'Proyectos 2018-2020 UBPD'!$C$22</c:f>
              <c:strCache>
                <c:ptCount val="1"/>
                <c:pt idx="0">
                  <c:v>Participación de familiares OSC</c:v>
                </c:pt>
              </c:strCache>
            </c:strRef>
          </c:tx>
          <c:spPr>
            <a:ln>
              <a:noFill/>
            </a:ln>
          </c:spPr>
          <c:explosion val="5"/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8C0-4870-87CE-922349C5500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A8C0-4870-87CE-922349C55006}"/>
              </c:ext>
            </c:extLst>
          </c:dPt>
          <c:dPt>
            <c:idx val="2"/>
            <c:bubble3D val="0"/>
            <c:spPr>
              <a:solidFill>
                <a:srgbClr val="9181B2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A8C0-4870-87CE-922349C55006}"/>
              </c:ext>
            </c:extLst>
          </c:dPt>
          <c:dPt>
            <c:idx val="3"/>
            <c:bubble3D val="0"/>
            <c:spPr>
              <a:solidFill>
                <a:srgbClr val="5C9DA3"/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A8C0-4870-87CE-922349C5500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A8C0-4870-87CE-922349C55006}"/>
              </c:ext>
            </c:extLst>
          </c:dPt>
          <c:dLbls>
            <c:dLbl>
              <c:idx val="2"/>
              <c:layout>
                <c:manualLayout>
                  <c:x val="6.3236869350089412E-3"/>
                  <c:y val="-2.59156227783651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C0-4870-87CE-922349C550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'Proyectos 2018-2020 UBPD'!$C$22:$G$22</c:f>
              <c:strCache>
                <c:ptCount val="5"/>
                <c:pt idx="0">
                  <c:v>Participación de familiares OSC</c:v>
                </c:pt>
                <c:pt idx="1">
                  <c:v>Pedagogía y Comunicaciones </c:v>
                </c:pt>
                <c:pt idx="2">
                  <c:v>Gestión de información e innovación</c:v>
                </c:pt>
                <c:pt idx="3">
                  <c:v>Fortalecimiento Institucional y coordinación</c:v>
                </c:pt>
                <c:pt idx="4">
                  <c:v>Despliegue territorial</c:v>
                </c:pt>
              </c:strCache>
            </c:strRef>
          </c:cat>
          <c:val>
            <c:numRef>
              <c:f>'Proyectos 2018-2020 UBPD'!$C$32:$G$32</c:f>
              <c:numCache>
                <c:formatCode>"$"\ #,##0</c:formatCode>
                <c:ptCount val="5"/>
                <c:pt idx="0">
                  <c:v>5645524683</c:v>
                </c:pt>
                <c:pt idx="1">
                  <c:v>2496570660</c:v>
                </c:pt>
                <c:pt idx="2">
                  <c:v>1451017665</c:v>
                </c:pt>
                <c:pt idx="3">
                  <c:v>1837591800</c:v>
                </c:pt>
                <c:pt idx="4">
                  <c:v>1398695660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8C0-4870-87CE-922349C5500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blipFill dpi="0" rotWithShape="1">
      <a:blip xmlns:r="http://schemas.openxmlformats.org/officeDocument/2006/relationships" r:embed="rId3">
        <a:alphaModFix amt="41000"/>
      </a:blip>
      <a:srcRect/>
      <a:stretch>
        <a:fillRect/>
      </a:stretch>
    </a:blip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5810F-274B-439F-8E7A-D924BE8475C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0EBF41C-C61B-4A37-BC77-294ACA317383}">
      <dgm:prSet phldrT="[Texto]"/>
      <dgm:spPr>
        <a:noFill/>
        <a:ln w="12700">
          <a:solidFill>
            <a:srgbClr val="8A7EAE"/>
          </a:solidFill>
        </a:ln>
      </dgm:spPr>
      <dgm:t>
        <a:bodyPr/>
        <a:lstStyle/>
        <a:p>
          <a:pPr>
            <a:buSzPts val="1800"/>
            <a:buNone/>
          </a:pPr>
          <a:r>
            <a:rPr lang="es-CO" b="0" i="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Times New Roman"/>
              <a:cs typeface="Times New Roman"/>
              <a:sym typeface="Times New Roman"/>
            </a:rPr>
            <a:t>Participación de OSC que buscan</a:t>
          </a:r>
          <a:endParaRPr lang="en-US" b="0" i="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gm:t>
    </dgm:pt>
    <dgm:pt modelId="{85602157-EA95-43F1-88D7-096B666C8E93}" type="parTrans" cxnId="{775A1B91-E27D-4880-9AD5-D5EA88197AE7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C50D7A2-AB43-4A7B-BA2A-E76731B73EBF}" type="sibTrans" cxnId="{775A1B91-E27D-4880-9AD5-D5EA88197AE7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9D263A9-AF25-4148-BB3E-6108EE0B82CE}">
      <dgm:prSet phldrT="[Texto]" custT="1"/>
      <dgm:spPr>
        <a:noFill/>
        <a:ln w="15875">
          <a:solidFill>
            <a:srgbClr val="8A7EAE"/>
          </a:solidFill>
        </a:ln>
      </dgm:spPr>
      <dgm:t>
        <a:bodyPr/>
        <a:lstStyle/>
        <a:p>
          <a:r>
            <a:rPr lang="es-MX" sz="1800" dirty="0">
              <a:solidFill>
                <a:schemeClr val="tx1">
                  <a:lumMod val="85000"/>
                  <a:lumOff val="15000"/>
                </a:schemeClr>
              </a:solidFill>
            </a:rPr>
            <a:t>165 </a:t>
          </a:r>
          <a:r>
            <a:rPr lang="es-CO" sz="18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organizaciones, colectivos, movimientos y plataformas, en el marco de 118 actividades, a las que asistieron </a:t>
          </a:r>
          <a:r>
            <a:rPr lang="es-CO" sz="1800" b="1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3.561 personas</a:t>
          </a:r>
          <a:r>
            <a:rPr lang="es-CO" sz="18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. </a:t>
          </a:r>
          <a:endParaRPr lang="en-US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9BF2D53-CC32-433E-88C2-FD99AF0A83A0}" type="parTrans" cxnId="{494C8973-F2E0-401A-A899-E119C284E81E}">
      <dgm:prSet/>
      <dgm:spPr>
        <a:noFill/>
        <a:ln>
          <a:solidFill>
            <a:srgbClr val="8A7EAE"/>
          </a:solidFill>
        </a:ln>
      </dgm:spPr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342D9C4-48AA-444E-AFBE-9FAFE992041B}" type="sibTrans" cxnId="{494C8973-F2E0-401A-A899-E119C284E81E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1C74811-C2BC-4E7A-A975-C15C16F2BCED}">
      <dgm:prSet phldrT="[Texto]"/>
      <dgm:spPr>
        <a:noFill/>
        <a:ln w="15875">
          <a:solidFill>
            <a:srgbClr val="72979F"/>
          </a:solidFill>
        </a:ln>
      </dgm:spPr>
      <dgm:t>
        <a:bodyPr/>
        <a:lstStyle/>
        <a:p>
          <a:r>
            <a:rPr lang="es-MX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Llevado a cabo en </a:t>
          </a:r>
          <a:r>
            <a:rPr lang="es-CO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</a:rPr>
            <a:t>39 lugares (37 municipios ubicados en Colombia y 2 ciudades en el exterior</a:t>
          </a:r>
          <a:r>
            <a:rPr lang="es-CO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). 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0F216B2-7E74-42F8-87C5-9E2C5CFBF6CA}" type="parTrans" cxnId="{57E6FA90-76BB-4F5C-BAAF-0C486BCD7C39}">
      <dgm:prSet/>
      <dgm:spPr>
        <a:noFill/>
        <a:ln w="6350">
          <a:solidFill>
            <a:srgbClr val="8A7EAE"/>
          </a:solidFill>
        </a:ln>
      </dgm:spPr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0F547D7-A5CB-495B-8834-F62CCF91C9D8}" type="sibTrans" cxnId="{57E6FA90-76BB-4F5C-BAAF-0C486BCD7C39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C449DC9-EC5E-4385-9983-FDEA1FB720C7}">
      <dgm:prSet phldrT="[Texto]"/>
      <dgm:spPr>
        <a:noFill/>
        <a:ln w="12700">
          <a:solidFill>
            <a:srgbClr val="E68B65"/>
          </a:solidFill>
        </a:ln>
      </dgm:spPr>
      <dgm:t>
        <a:bodyPr/>
        <a:lstStyle/>
        <a:p>
          <a:r>
            <a:rPr lang="es-CO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En total </a:t>
          </a:r>
          <a:r>
            <a:rPr lang="es-CO" b="1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4.791</a:t>
          </a:r>
          <a:r>
            <a:rPr lang="es-CO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 </a:t>
          </a:r>
          <a:r>
            <a:rPr lang="es-CO" b="1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personas</a:t>
          </a:r>
          <a:r>
            <a:rPr lang="es-CO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 se relacionaron con la UBPD en 2019 en el marco del proceso de participación en la búsqueda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9A0CD40-A31A-4C8A-8B05-37A9CB458636}" type="parTrans" cxnId="{E091E92D-0678-4E29-B181-9D4027005C56}">
      <dgm:prSet/>
      <dgm:spPr>
        <a:noFill/>
        <a:ln>
          <a:solidFill>
            <a:srgbClr val="8A7EAE"/>
          </a:solidFill>
        </a:ln>
      </dgm:spPr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B7920AC-3D86-4B4E-A41E-0BDF5B832A83}" type="sibTrans" cxnId="{E091E92D-0678-4E29-B181-9D4027005C56}">
      <dgm:prSet/>
      <dgm:spPr/>
      <dgm:t>
        <a:bodyPr/>
        <a:lstStyle/>
        <a:p>
          <a:endParaRPr lang="en-US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6B8D6F2-6F9C-48D7-AF90-B3FC83928E28}" type="pres">
      <dgm:prSet presAssocID="{8E55810F-274B-439F-8E7A-D924BE8475C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D468F3-BC33-4B33-A149-389AF1EEB2F9}" type="pres">
      <dgm:prSet presAssocID="{C0EBF41C-C61B-4A37-BC77-294ACA317383}" presName="centerShape" presStyleLbl="node0" presStyleIdx="0" presStyleCnt="1"/>
      <dgm:spPr/>
    </dgm:pt>
    <dgm:pt modelId="{DE77C45C-4C12-409E-8FAA-BE4E1E37E075}" type="pres">
      <dgm:prSet presAssocID="{C9BF2D53-CC32-433E-88C2-FD99AF0A83A0}" presName="parTrans" presStyleLbl="bgSibTrans2D1" presStyleIdx="0" presStyleCnt="3" custScaleX="39253" custScaleY="54194" custLinFactNeighborX="29397" custLinFactNeighborY="61623"/>
      <dgm:spPr/>
    </dgm:pt>
    <dgm:pt modelId="{94503B7D-9013-4956-9D32-EC0B9C86E2B3}" type="pres">
      <dgm:prSet presAssocID="{A9D263A9-AF25-4148-BB3E-6108EE0B82CE}" presName="node" presStyleLbl="node1" presStyleIdx="0" presStyleCnt="3" custRadScaleRad="116421" custRadScaleInc="16067">
        <dgm:presLayoutVars>
          <dgm:bulletEnabled val="1"/>
        </dgm:presLayoutVars>
      </dgm:prSet>
      <dgm:spPr/>
    </dgm:pt>
    <dgm:pt modelId="{008CF514-D122-4D3A-A0E2-301C20044840}" type="pres">
      <dgm:prSet presAssocID="{70F216B2-7E74-42F8-87C5-9E2C5CFBF6CA}" presName="parTrans" presStyleLbl="bgSibTrans2D1" presStyleIdx="1" presStyleCnt="3" custScaleX="47127" custScaleY="43332" custLinFactNeighborX="-3342" custLinFactNeighborY="80568"/>
      <dgm:spPr/>
    </dgm:pt>
    <dgm:pt modelId="{6774539E-1363-458B-BA24-E57A023C7CA3}" type="pres">
      <dgm:prSet presAssocID="{41C74811-C2BC-4E7A-A975-C15C16F2BCED}" presName="node" presStyleLbl="node1" presStyleIdx="1" presStyleCnt="3">
        <dgm:presLayoutVars>
          <dgm:bulletEnabled val="1"/>
        </dgm:presLayoutVars>
      </dgm:prSet>
      <dgm:spPr/>
    </dgm:pt>
    <dgm:pt modelId="{1EFE77C0-1295-415E-B231-3AB6FFE77771}" type="pres">
      <dgm:prSet presAssocID="{F9A0CD40-A31A-4C8A-8B05-37A9CB458636}" presName="parTrans" presStyleLbl="bgSibTrans2D1" presStyleIdx="2" presStyleCnt="3" custScaleX="37572" custScaleY="50376" custLinFactNeighborX="-26427" custLinFactNeighborY="67357"/>
      <dgm:spPr/>
    </dgm:pt>
    <dgm:pt modelId="{0DC5E16A-4CFE-4983-9ACC-445EEA4A8177}" type="pres">
      <dgm:prSet presAssocID="{DC449DC9-EC5E-4385-9983-FDEA1FB720C7}" presName="node" presStyleLbl="node1" presStyleIdx="2" presStyleCnt="3" custRadScaleRad="114314" custRadScaleInc="-17852">
        <dgm:presLayoutVars>
          <dgm:bulletEnabled val="1"/>
        </dgm:presLayoutVars>
      </dgm:prSet>
      <dgm:spPr/>
    </dgm:pt>
  </dgm:ptLst>
  <dgm:cxnLst>
    <dgm:cxn modelId="{48E5E40F-5E12-4BBF-B3C6-5CE073FB6E8A}" type="presOf" srcId="{C9BF2D53-CC32-433E-88C2-FD99AF0A83A0}" destId="{DE77C45C-4C12-409E-8FAA-BE4E1E37E075}" srcOrd="0" destOrd="0" presId="urn:microsoft.com/office/officeart/2005/8/layout/radial4"/>
    <dgm:cxn modelId="{E091E92D-0678-4E29-B181-9D4027005C56}" srcId="{C0EBF41C-C61B-4A37-BC77-294ACA317383}" destId="{DC449DC9-EC5E-4385-9983-FDEA1FB720C7}" srcOrd="2" destOrd="0" parTransId="{F9A0CD40-A31A-4C8A-8B05-37A9CB458636}" sibTransId="{6B7920AC-3D86-4B4E-A41E-0BDF5B832A83}"/>
    <dgm:cxn modelId="{ECD2FB41-634C-4708-A1C5-216B8A966E26}" type="presOf" srcId="{C0EBF41C-C61B-4A37-BC77-294ACA317383}" destId="{B7D468F3-BC33-4B33-A149-389AF1EEB2F9}" srcOrd="0" destOrd="0" presId="urn:microsoft.com/office/officeart/2005/8/layout/radial4"/>
    <dgm:cxn modelId="{E62ACB51-1695-42B1-9A20-E6BD0248E75B}" type="presOf" srcId="{A9D263A9-AF25-4148-BB3E-6108EE0B82CE}" destId="{94503B7D-9013-4956-9D32-EC0B9C86E2B3}" srcOrd="0" destOrd="0" presId="urn:microsoft.com/office/officeart/2005/8/layout/radial4"/>
    <dgm:cxn modelId="{494C8973-F2E0-401A-A899-E119C284E81E}" srcId="{C0EBF41C-C61B-4A37-BC77-294ACA317383}" destId="{A9D263A9-AF25-4148-BB3E-6108EE0B82CE}" srcOrd="0" destOrd="0" parTransId="{C9BF2D53-CC32-433E-88C2-FD99AF0A83A0}" sibTransId="{3342D9C4-48AA-444E-AFBE-9FAFE992041B}"/>
    <dgm:cxn modelId="{C8A99380-DBA6-4527-A3DA-595D79C669C5}" type="presOf" srcId="{8E55810F-274B-439F-8E7A-D924BE8475C9}" destId="{96B8D6F2-6F9C-48D7-AF90-B3FC83928E28}" srcOrd="0" destOrd="0" presId="urn:microsoft.com/office/officeart/2005/8/layout/radial4"/>
    <dgm:cxn modelId="{57E6FA90-76BB-4F5C-BAAF-0C486BCD7C39}" srcId="{C0EBF41C-C61B-4A37-BC77-294ACA317383}" destId="{41C74811-C2BC-4E7A-A975-C15C16F2BCED}" srcOrd="1" destOrd="0" parTransId="{70F216B2-7E74-42F8-87C5-9E2C5CFBF6CA}" sibTransId="{40F547D7-A5CB-495B-8834-F62CCF91C9D8}"/>
    <dgm:cxn modelId="{775A1B91-E27D-4880-9AD5-D5EA88197AE7}" srcId="{8E55810F-274B-439F-8E7A-D924BE8475C9}" destId="{C0EBF41C-C61B-4A37-BC77-294ACA317383}" srcOrd="0" destOrd="0" parTransId="{85602157-EA95-43F1-88D7-096B666C8E93}" sibTransId="{8C50D7A2-AB43-4A7B-BA2A-E76731B73EBF}"/>
    <dgm:cxn modelId="{0C17B0A9-5F12-4A57-8C17-5A6AD21A434E}" type="presOf" srcId="{41C74811-C2BC-4E7A-A975-C15C16F2BCED}" destId="{6774539E-1363-458B-BA24-E57A023C7CA3}" srcOrd="0" destOrd="0" presId="urn:microsoft.com/office/officeart/2005/8/layout/radial4"/>
    <dgm:cxn modelId="{D3B3B0AC-9FEE-4FD9-A040-F3C63DF0D920}" type="presOf" srcId="{F9A0CD40-A31A-4C8A-8B05-37A9CB458636}" destId="{1EFE77C0-1295-415E-B231-3AB6FFE77771}" srcOrd="0" destOrd="0" presId="urn:microsoft.com/office/officeart/2005/8/layout/radial4"/>
    <dgm:cxn modelId="{AA3DE7BC-B9D0-45DA-A537-17EE5C9F2DA4}" type="presOf" srcId="{70F216B2-7E74-42F8-87C5-9E2C5CFBF6CA}" destId="{008CF514-D122-4D3A-A0E2-301C20044840}" srcOrd="0" destOrd="0" presId="urn:microsoft.com/office/officeart/2005/8/layout/radial4"/>
    <dgm:cxn modelId="{1D8697C8-4BA0-431F-8D47-AF95F1EDBAB2}" type="presOf" srcId="{DC449DC9-EC5E-4385-9983-FDEA1FB720C7}" destId="{0DC5E16A-4CFE-4983-9ACC-445EEA4A8177}" srcOrd="0" destOrd="0" presId="urn:microsoft.com/office/officeart/2005/8/layout/radial4"/>
    <dgm:cxn modelId="{6FD0E723-A547-4F05-AD05-2F4D727C309D}" type="presParOf" srcId="{96B8D6F2-6F9C-48D7-AF90-B3FC83928E28}" destId="{B7D468F3-BC33-4B33-A149-389AF1EEB2F9}" srcOrd="0" destOrd="0" presId="urn:microsoft.com/office/officeart/2005/8/layout/radial4"/>
    <dgm:cxn modelId="{4389E72E-9E53-4F71-A030-A4488CF6E3A2}" type="presParOf" srcId="{96B8D6F2-6F9C-48D7-AF90-B3FC83928E28}" destId="{DE77C45C-4C12-409E-8FAA-BE4E1E37E075}" srcOrd="1" destOrd="0" presId="urn:microsoft.com/office/officeart/2005/8/layout/radial4"/>
    <dgm:cxn modelId="{7D714560-EDDF-4ED8-87D6-D7C2ED56C02D}" type="presParOf" srcId="{96B8D6F2-6F9C-48D7-AF90-B3FC83928E28}" destId="{94503B7D-9013-4956-9D32-EC0B9C86E2B3}" srcOrd="2" destOrd="0" presId="urn:microsoft.com/office/officeart/2005/8/layout/radial4"/>
    <dgm:cxn modelId="{7F5BFC48-87BC-4E8E-BB72-1B97601DB4AE}" type="presParOf" srcId="{96B8D6F2-6F9C-48D7-AF90-B3FC83928E28}" destId="{008CF514-D122-4D3A-A0E2-301C20044840}" srcOrd="3" destOrd="0" presId="urn:microsoft.com/office/officeart/2005/8/layout/radial4"/>
    <dgm:cxn modelId="{89D7E491-34B8-4FCF-B0BD-1ADD9ED0E69B}" type="presParOf" srcId="{96B8D6F2-6F9C-48D7-AF90-B3FC83928E28}" destId="{6774539E-1363-458B-BA24-E57A023C7CA3}" srcOrd="4" destOrd="0" presId="urn:microsoft.com/office/officeart/2005/8/layout/radial4"/>
    <dgm:cxn modelId="{BD0B72AB-80B0-46F0-BE2A-5CD946914DE3}" type="presParOf" srcId="{96B8D6F2-6F9C-48D7-AF90-B3FC83928E28}" destId="{1EFE77C0-1295-415E-B231-3AB6FFE77771}" srcOrd="5" destOrd="0" presId="urn:microsoft.com/office/officeart/2005/8/layout/radial4"/>
    <dgm:cxn modelId="{59CDC287-1CF0-4182-8588-CD1B331C4BDD}" type="presParOf" srcId="{96B8D6F2-6F9C-48D7-AF90-B3FC83928E28}" destId="{0DC5E16A-4CFE-4983-9ACC-445EEA4A817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761E6A-250C-4367-8D4F-5976C2B96DC5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D6FECA49-D48C-4B80-8103-6394A0764D98}">
      <dgm:prSet phldrT="[Texto]" custT="1"/>
      <dgm:spPr>
        <a:ln w="15875">
          <a:noFill/>
        </a:ln>
      </dgm:spPr>
      <dgm:t>
        <a:bodyPr/>
        <a:lstStyle/>
        <a:p>
          <a:r>
            <a:rPr lang="es-MX" sz="2000" dirty="0">
              <a:latin typeface="Arial Narrow" panose="020B0606020202030204" pitchFamily="34" charset="0"/>
            </a:rPr>
            <a:t>Género y Derechos Humanos de las mujeres</a:t>
          </a:r>
          <a:endParaRPr lang="en-US" sz="2000" dirty="0"/>
        </a:p>
      </dgm:t>
    </dgm:pt>
    <dgm:pt modelId="{82C6D39E-3FB0-4A77-8A96-8203FFC6FF28}" type="parTrans" cxnId="{4E3D7386-C39B-4E08-9DB1-9E49CABAFEBD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B62A33A-B3D3-4D12-9905-84C5E609B61F}" type="sibTrans" cxnId="{4E3D7386-C39B-4E08-9DB1-9E49CABAFEBD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609AB8B3-2458-4999-830B-8A5935AE8EF6}">
      <dgm:prSet phldrT="[Texto]" custT="1"/>
      <dgm:spPr>
        <a:ln w="15875">
          <a:noFill/>
        </a:ln>
      </dgm:spPr>
      <dgm:t>
        <a:bodyPr/>
        <a:lstStyle/>
        <a:p>
          <a:pPr>
            <a:buNone/>
          </a:pPr>
          <a:r>
            <a:rPr lang="es-CO" sz="2000" noProof="0" dirty="0">
              <a:latin typeface="Arial Narrow" panose="020B0606020202030204" pitchFamily="34" charset="0"/>
            </a:rPr>
            <a:t>Orientaciones</a:t>
          </a:r>
          <a:r>
            <a:rPr lang="en-US" sz="2000" dirty="0">
              <a:latin typeface="Arial Narrow" panose="020B0606020202030204" pitchFamily="34" charset="0"/>
            </a:rPr>
            <a:t> </a:t>
          </a:r>
          <a:r>
            <a:rPr lang="es-CO" sz="2000" noProof="0" dirty="0">
              <a:latin typeface="Arial Narrow" panose="020B0606020202030204" pitchFamily="34" charset="0"/>
            </a:rPr>
            <a:t>sexuales</a:t>
          </a:r>
          <a:r>
            <a:rPr lang="en-US" sz="2000" dirty="0">
              <a:latin typeface="Arial Narrow" panose="020B0606020202030204" pitchFamily="34" charset="0"/>
            </a:rPr>
            <a:t> e </a:t>
          </a:r>
          <a:r>
            <a:rPr lang="es-CO" sz="2000" noProof="0" dirty="0">
              <a:latin typeface="Arial Narrow" panose="020B0606020202030204" pitchFamily="34" charset="0"/>
            </a:rPr>
            <a:t>identidades</a:t>
          </a:r>
          <a:r>
            <a:rPr lang="en-US" sz="2000" dirty="0">
              <a:latin typeface="Arial Narrow" panose="020B0606020202030204" pitchFamily="34" charset="0"/>
            </a:rPr>
            <a:t> de </a:t>
          </a:r>
          <a:r>
            <a:rPr lang="es-CO" sz="2000" noProof="0" dirty="0">
              <a:latin typeface="Arial Narrow" panose="020B0606020202030204" pitchFamily="34" charset="0"/>
            </a:rPr>
            <a:t>género</a:t>
          </a:r>
          <a:r>
            <a:rPr lang="en-US" sz="2000" dirty="0">
              <a:latin typeface="Arial Narrow" panose="020B0606020202030204" pitchFamily="34" charset="0"/>
            </a:rPr>
            <a:t>, LGBTI. </a:t>
          </a:r>
          <a:endParaRPr lang="en-US" sz="2000" dirty="0"/>
        </a:p>
      </dgm:t>
    </dgm:pt>
    <dgm:pt modelId="{62ADAF8B-3535-41D7-9B74-440F3275C0E2}" type="parTrans" cxnId="{90D38483-7C2A-4E0A-BB03-3359BD4EC435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98AF9D80-98CA-4AFE-AC58-4870FE022BBC}" type="sibTrans" cxnId="{90D38483-7C2A-4E0A-BB03-3359BD4EC435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3C2DBE9E-3C32-412E-B9A4-B005A2403FDD}">
      <dgm:prSet custT="1"/>
      <dgm:spPr>
        <a:ln w="15875">
          <a:noFill/>
        </a:ln>
      </dgm:spPr>
      <dgm:t>
        <a:bodyPr/>
        <a:lstStyle/>
        <a:p>
          <a:r>
            <a:rPr lang="es-MX" sz="2000" dirty="0">
              <a:latin typeface="Arial Narrow" panose="020B0606020202030204" pitchFamily="34" charset="0"/>
            </a:rPr>
            <a:t>Niñez, adolescencia y juventud</a:t>
          </a:r>
          <a:endParaRPr lang="en-US" sz="2000" dirty="0"/>
        </a:p>
      </dgm:t>
    </dgm:pt>
    <dgm:pt modelId="{89D43718-E221-44BD-B1B2-BDD697DEB14C}" type="parTrans" cxnId="{B2DFA73D-9FC4-48FC-AB04-6C919454BBB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43075A5D-C984-4AF4-98E1-D0724A9DC7CF}" type="sibTrans" cxnId="{B2DFA73D-9FC4-48FC-AB04-6C919454BBBC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4319AB8-1DB5-4681-842E-CA0CEDAE0020}">
      <dgm:prSet custT="1"/>
      <dgm:spPr>
        <a:ln w="15875">
          <a:noFill/>
        </a:ln>
      </dgm:spPr>
      <dgm:t>
        <a:bodyPr/>
        <a:lstStyle/>
        <a:p>
          <a:r>
            <a:rPr lang="es-CO" sz="2000" noProof="0" dirty="0">
              <a:latin typeface="Arial Narrow" panose="020B0606020202030204" pitchFamily="34" charset="0"/>
            </a:rPr>
            <a:t>Étnico</a:t>
          </a:r>
          <a:r>
            <a:rPr lang="en-US" sz="2000" dirty="0">
              <a:latin typeface="Arial Narrow" panose="020B0606020202030204" pitchFamily="34" charset="0"/>
            </a:rPr>
            <a:t> de personas </a:t>
          </a:r>
          <a:r>
            <a:rPr lang="es-CO" sz="2000" noProof="0" dirty="0">
              <a:latin typeface="Arial Narrow" panose="020B0606020202030204" pitchFamily="34" charset="0"/>
            </a:rPr>
            <a:t>negras</a:t>
          </a:r>
          <a:r>
            <a:rPr lang="en-US" sz="2000" dirty="0">
              <a:latin typeface="Arial Narrow" panose="020B0606020202030204" pitchFamily="34" charset="0"/>
            </a:rPr>
            <a:t>, </a:t>
          </a:r>
          <a:r>
            <a:rPr lang="es-CO" sz="2000" noProof="0" dirty="0">
              <a:latin typeface="Arial Narrow" panose="020B0606020202030204" pitchFamily="34" charset="0"/>
            </a:rPr>
            <a:t>afrocolombianas</a:t>
          </a:r>
          <a:r>
            <a:rPr lang="en-US" sz="2000" dirty="0">
              <a:latin typeface="Arial Narrow" panose="020B0606020202030204" pitchFamily="34" charset="0"/>
            </a:rPr>
            <a:t>, </a:t>
          </a:r>
          <a:r>
            <a:rPr lang="es-CO" sz="2000" noProof="0" dirty="0">
              <a:latin typeface="Arial Narrow" panose="020B0606020202030204" pitchFamily="34" charset="0"/>
            </a:rPr>
            <a:t>raizales</a:t>
          </a:r>
          <a:r>
            <a:rPr lang="en-US" sz="2000" dirty="0">
              <a:latin typeface="Arial Narrow" panose="020B0606020202030204" pitchFamily="34" charset="0"/>
            </a:rPr>
            <a:t> y </a:t>
          </a:r>
          <a:r>
            <a:rPr lang="es-CO" sz="2000" noProof="0" dirty="0">
              <a:latin typeface="Arial Narrow" panose="020B0606020202030204" pitchFamily="34" charset="0"/>
            </a:rPr>
            <a:t>palenqueras</a:t>
          </a:r>
          <a:r>
            <a:rPr lang="en-US" sz="2000" dirty="0">
              <a:latin typeface="Arial Narrow" panose="020B0606020202030204" pitchFamily="34" charset="0"/>
            </a:rPr>
            <a:t>. </a:t>
          </a:r>
        </a:p>
      </dgm:t>
    </dgm:pt>
    <dgm:pt modelId="{5162518F-58F2-4394-99D7-37646D4E2B24}" type="parTrans" cxnId="{5C85FB92-E289-4E50-BA58-3FFD594897B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9B015EED-FAFE-4BA5-8430-5D4B257D9B96}" type="sibTrans" cxnId="{5C85FB92-E289-4E50-BA58-3FFD594897B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3322F1B9-680D-4707-8237-E792BEA0B715}">
      <dgm:prSet custT="1"/>
      <dgm:spPr>
        <a:ln w="15875">
          <a:noFill/>
        </a:ln>
      </dgm:spPr>
      <dgm:t>
        <a:bodyPr/>
        <a:lstStyle/>
        <a:p>
          <a:r>
            <a:rPr lang="es-MX" sz="2000" dirty="0">
              <a:latin typeface="Arial Narrow" panose="020B0606020202030204" pitchFamily="34" charset="0"/>
            </a:rPr>
            <a:t>Ruta de relacionamiento entre la UBPD y el Pueblo Rrom. </a:t>
          </a:r>
        </a:p>
      </dgm:t>
    </dgm:pt>
    <dgm:pt modelId="{38073542-1FC3-40B5-AEDA-CDDDBE92FE15}" type="parTrans" cxnId="{561106DA-1F23-43C6-B6FE-7F22B74D9A25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0B7839F4-0FB3-480E-9305-39E2DD202F82}" type="sibTrans" cxnId="{561106DA-1F23-43C6-B6FE-7F22B74D9A25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349A7D4-E31F-4E97-8C0F-39FEB5BCC679}">
      <dgm:prSet custT="1"/>
      <dgm:spPr>
        <a:ln w="15875">
          <a:noFill/>
        </a:ln>
      </dgm:spPr>
      <dgm:t>
        <a:bodyPr/>
        <a:lstStyle/>
        <a:p>
          <a:r>
            <a:rPr lang="es-MX" sz="2000" dirty="0">
              <a:latin typeface="Arial Narrow" panose="020B0606020202030204" pitchFamily="34" charset="0"/>
            </a:rPr>
            <a:t>Protocolo de relacionamiento entre la UBPD y los pueblos indígenas de Colombia. </a:t>
          </a:r>
        </a:p>
      </dgm:t>
    </dgm:pt>
    <dgm:pt modelId="{EBF0DDB0-8B98-419D-8C26-0A84949851D7}" type="parTrans" cxnId="{A99098EA-E8B5-4339-9C85-17AB9012C609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ABA5169-8C4E-4EF3-A7CE-E69D98941E2C}" type="sibTrans" cxnId="{A99098EA-E8B5-4339-9C85-17AB9012C609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2AAFFC9-D248-4ADA-8F02-D7D6CE5FE984}" type="pres">
      <dgm:prSet presAssocID="{79761E6A-250C-4367-8D4F-5976C2B96DC5}" presName="linear" presStyleCnt="0">
        <dgm:presLayoutVars>
          <dgm:dir/>
          <dgm:animLvl val="lvl"/>
          <dgm:resizeHandles val="exact"/>
        </dgm:presLayoutVars>
      </dgm:prSet>
      <dgm:spPr/>
    </dgm:pt>
    <dgm:pt modelId="{606FCC93-EC9C-4436-890F-D53A719147DA}" type="pres">
      <dgm:prSet presAssocID="{D6FECA49-D48C-4B80-8103-6394A0764D98}" presName="parentLin" presStyleCnt="0"/>
      <dgm:spPr/>
    </dgm:pt>
    <dgm:pt modelId="{6202E086-0015-41C3-A537-CEEF8E10B751}" type="pres">
      <dgm:prSet presAssocID="{D6FECA49-D48C-4B80-8103-6394A0764D98}" presName="parentLeftMargin" presStyleLbl="node1" presStyleIdx="0" presStyleCnt="6"/>
      <dgm:spPr/>
    </dgm:pt>
    <dgm:pt modelId="{39934B10-FA36-4C5A-BFB0-0954CC62A2FC}" type="pres">
      <dgm:prSet presAssocID="{D6FECA49-D48C-4B80-8103-6394A0764D9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A71B42C-83CE-457A-9C72-8CB67A3B26AB}" type="pres">
      <dgm:prSet presAssocID="{D6FECA49-D48C-4B80-8103-6394A0764D98}" presName="negativeSpace" presStyleCnt="0"/>
      <dgm:spPr/>
    </dgm:pt>
    <dgm:pt modelId="{C6476853-D50C-4515-BCC0-8CB4295717B1}" type="pres">
      <dgm:prSet presAssocID="{D6FECA49-D48C-4B80-8103-6394A0764D98}" presName="childText" presStyleLbl="conFgAcc1" presStyleIdx="0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DE0EC4FE-72DC-46C2-A5A2-7643404341CF}" type="pres">
      <dgm:prSet presAssocID="{AB62A33A-B3D3-4D12-9905-84C5E609B61F}" presName="spaceBetweenRectangles" presStyleCnt="0"/>
      <dgm:spPr/>
    </dgm:pt>
    <dgm:pt modelId="{D9FA44B8-3345-4DC8-9D52-D36A29146B77}" type="pres">
      <dgm:prSet presAssocID="{609AB8B3-2458-4999-830B-8A5935AE8EF6}" presName="parentLin" presStyleCnt="0"/>
      <dgm:spPr/>
    </dgm:pt>
    <dgm:pt modelId="{51B0B1DB-CA37-4B56-9A98-B5E26A1DACE4}" type="pres">
      <dgm:prSet presAssocID="{609AB8B3-2458-4999-830B-8A5935AE8EF6}" presName="parentLeftMargin" presStyleLbl="node1" presStyleIdx="0" presStyleCnt="6"/>
      <dgm:spPr/>
    </dgm:pt>
    <dgm:pt modelId="{08B7A79A-E461-4FEE-923B-F5D4395D1191}" type="pres">
      <dgm:prSet presAssocID="{609AB8B3-2458-4999-830B-8A5935AE8EF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485C083-984B-4E28-BF4A-D2B1F5833C42}" type="pres">
      <dgm:prSet presAssocID="{609AB8B3-2458-4999-830B-8A5935AE8EF6}" presName="negativeSpace" presStyleCnt="0"/>
      <dgm:spPr/>
    </dgm:pt>
    <dgm:pt modelId="{FAE11A14-5D10-4E0D-A2F8-CBDCA6FAAF40}" type="pres">
      <dgm:prSet presAssocID="{609AB8B3-2458-4999-830B-8A5935AE8EF6}" presName="childText" presStyleLbl="conFgAcc1" presStyleIdx="1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16F2A9DA-6A11-4D72-B735-0F91BE34CC3D}" type="pres">
      <dgm:prSet presAssocID="{98AF9D80-98CA-4AFE-AC58-4870FE022BBC}" presName="spaceBetweenRectangles" presStyleCnt="0"/>
      <dgm:spPr/>
    </dgm:pt>
    <dgm:pt modelId="{32C5111A-F792-40FE-87E5-1DF235E5E768}" type="pres">
      <dgm:prSet presAssocID="{3C2DBE9E-3C32-412E-B9A4-B005A2403FDD}" presName="parentLin" presStyleCnt="0"/>
      <dgm:spPr/>
    </dgm:pt>
    <dgm:pt modelId="{26ECF45E-2692-47CC-A4E5-46816BD67B59}" type="pres">
      <dgm:prSet presAssocID="{3C2DBE9E-3C32-412E-B9A4-B005A2403FDD}" presName="parentLeftMargin" presStyleLbl="node1" presStyleIdx="1" presStyleCnt="6"/>
      <dgm:spPr/>
    </dgm:pt>
    <dgm:pt modelId="{3DEF1028-14D9-431F-A099-89ECCE787B81}" type="pres">
      <dgm:prSet presAssocID="{3C2DBE9E-3C32-412E-B9A4-B005A2403FD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30275B7-FC9F-49A4-A670-5DC0C59CF441}" type="pres">
      <dgm:prSet presAssocID="{3C2DBE9E-3C32-412E-B9A4-B005A2403FDD}" presName="negativeSpace" presStyleCnt="0"/>
      <dgm:spPr/>
    </dgm:pt>
    <dgm:pt modelId="{0719C657-63BD-43BF-BF10-8018F5844307}" type="pres">
      <dgm:prSet presAssocID="{3C2DBE9E-3C32-412E-B9A4-B005A2403FDD}" presName="childText" presStyleLbl="conFgAcc1" presStyleIdx="2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02FCF595-5E4D-4E09-911B-CC3EC858FB49}" type="pres">
      <dgm:prSet presAssocID="{43075A5D-C984-4AF4-98E1-D0724A9DC7CF}" presName="spaceBetweenRectangles" presStyleCnt="0"/>
      <dgm:spPr/>
    </dgm:pt>
    <dgm:pt modelId="{E1ABFA77-0E6F-40B7-943C-2D6C0E290D4D}" type="pres">
      <dgm:prSet presAssocID="{14319AB8-1DB5-4681-842E-CA0CEDAE0020}" presName="parentLin" presStyleCnt="0"/>
      <dgm:spPr/>
    </dgm:pt>
    <dgm:pt modelId="{FEA3D90D-1F30-4C0C-A0ED-4227E9687BDE}" type="pres">
      <dgm:prSet presAssocID="{14319AB8-1DB5-4681-842E-CA0CEDAE0020}" presName="parentLeftMargin" presStyleLbl="node1" presStyleIdx="2" presStyleCnt="6"/>
      <dgm:spPr/>
    </dgm:pt>
    <dgm:pt modelId="{38CB713E-08DB-4EB6-B312-A643EA5262ED}" type="pres">
      <dgm:prSet presAssocID="{14319AB8-1DB5-4681-842E-CA0CEDAE002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FA7BC68-2A06-4F62-B83A-AC5842813AFC}" type="pres">
      <dgm:prSet presAssocID="{14319AB8-1DB5-4681-842E-CA0CEDAE0020}" presName="negativeSpace" presStyleCnt="0"/>
      <dgm:spPr/>
    </dgm:pt>
    <dgm:pt modelId="{D0472747-7899-45E0-80BF-A6AE5D3C38AD}" type="pres">
      <dgm:prSet presAssocID="{14319AB8-1DB5-4681-842E-CA0CEDAE0020}" presName="childText" presStyleLbl="conFgAcc1" presStyleIdx="3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C40EF307-DAE2-4C32-BD57-A17E80CC5302}" type="pres">
      <dgm:prSet presAssocID="{9B015EED-FAFE-4BA5-8430-5D4B257D9B96}" presName="spaceBetweenRectangles" presStyleCnt="0"/>
      <dgm:spPr/>
    </dgm:pt>
    <dgm:pt modelId="{931121F9-FAA5-4BA0-90EA-083047252EDA}" type="pres">
      <dgm:prSet presAssocID="{3322F1B9-680D-4707-8237-E792BEA0B715}" presName="parentLin" presStyleCnt="0"/>
      <dgm:spPr/>
    </dgm:pt>
    <dgm:pt modelId="{23A4DFE9-CEF9-4846-BD9A-3ADFBDF3DA1D}" type="pres">
      <dgm:prSet presAssocID="{3322F1B9-680D-4707-8237-E792BEA0B715}" presName="parentLeftMargin" presStyleLbl="node1" presStyleIdx="3" presStyleCnt="6"/>
      <dgm:spPr/>
    </dgm:pt>
    <dgm:pt modelId="{1A5BE7DA-2807-4E46-ACB0-A7D56C4F6532}" type="pres">
      <dgm:prSet presAssocID="{3322F1B9-680D-4707-8237-E792BEA0B71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1D16F27-66D6-4C51-801F-9E20C396DD57}" type="pres">
      <dgm:prSet presAssocID="{3322F1B9-680D-4707-8237-E792BEA0B715}" presName="negativeSpace" presStyleCnt="0"/>
      <dgm:spPr/>
    </dgm:pt>
    <dgm:pt modelId="{278A800D-834F-42C1-8B25-E83F91218F02}" type="pres">
      <dgm:prSet presAssocID="{3322F1B9-680D-4707-8237-E792BEA0B715}" presName="childText" presStyleLbl="conFgAcc1" presStyleIdx="4" presStyleCnt="6">
        <dgm:presLayoutVars>
          <dgm:bulletEnabled val="1"/>
        </dgm:presLayoutVars>
      </dgm:prSet>
      <dgm:spPr>
        <a:noFill/>
        <a:ln>
          <a:noFill/>
        </a:ln>
      </dgm:spPr>
    </dgm:pt>
    <dgm:pt modelId="{35AD9BCC-180F-4AFC-BBC1-7EBFB5552F01}" type="pres">
      <dgm:prSet presAssocID="{0B7839F4-0FB3-480E-9305-39E2DD202F82}" presName="spaceBetweenRectangles" presStyleCnt="0"/>
      <dgm:spPr/>
    </dgm:pt>
    <dgm:pt modelId="{F57C9591-D798-441A-8EE1-76997B25C1CA}" type="pres">
      <dgm:prSet presAssocID="{2349A7D4-E31F-4E97-8C0F-39FEB5BCC679}" presName="parentLin" presStyleCnt="0"/>
      <dgm:spPr/>
    </dgm:pt>
    <dgm:pt modelId="{FFB4EA4E-B71D-478C-AA25-F38AB120DC09}" type="pres">
      <dgm:prSet presAssocID="{2349A7D4-E31F-4E97-8C0F-39FEB5BCC679}" presName="parentLeftMargin" presStyleLbl="node1" presStyleIdx="4" presStyleCnt="6"/>
      <dgm:spPr/>
    </dgm:pt>
    <dgm:pt modelId="{96AC1A5B-66B9-4867-AD84-43EE28D43CE4}" type="pres">
      <dgm:prSet presAssocID="{2349A7D4-E31F-4E97-8C0F-39FEB5BCC67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7C7932A2-6C3D-4D94-AC51-86E5DE438767}" type="pres">
      <dgm:prSet presAssocID="{2349A7D4-E31F-4E97-8C0F-39FEB5BCC679}" presName="negativeSpace" presStyleCnt="0"/>
      <dgm:spPr/>
    </dgm:pt>
    <dgm:pt modelId="{F81C9CAA-BB87-46DA-8AC3-5E03833DC271}" type="pres">
      <dgm:prSet presAssocID="{2349A7D4-E31F-4E97-8C0F-39FEB5BCC679}" presName="childText" presStyleLbl="conFgAcc1" presStyleIdx="5" presStyleCnt="6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B2DFA73D-9FC4-48FC-AB04-6C919454BBBC}" srcId="{79761E6A-250C-4367-8D4F-5976C2B96DC5}" destId="{3C2DBE9E-3C32-412E-B9A4-B005A2403FDD}" srcOrd="2" destOrd="0" parTransId="{89D43718-E221-44BD-B1B2-BDD697DEB14C}" sibTransId="{43075A5D-C984-4AF4-98E1-D0724A9DC7CF}"/>
    <dgm:cxn modelId="{EB3AF940-B60D-4FD5-BF08-63156C3A30CC}" type="presOf" srcId="{14319AB8-1DB5-4681-842E-CA0CEDAE0020}" destId="{FEA3D90D-1F30-4C0C-A0ED-4227E9687BDE}" srcOrd="0" destOrd="0" presId="urn:microsoft.com/office/officeart/2005/8/layout/list1"/>
    <dgm:cxn modelId="{9E86F256-28A8-410B-B6F5-89770CD84121}" type="presOf" srcId="{3322F1B9-680D-4707-8237-E792BEA0B715}" destId="{23A4DFE9-CEF9-4846-BD9A-3ADFBDF3DA1D}" srcOrd="0" destOrd="0" presId="urn:microsoft.com/office/officeart/2005/8/layout/list1"/>
    <dgm:cxn modelId="{ABD21C72-9946-4060-832A-FC570AB54267}" type="presOf" srcId="{3C2DBE9E-3C32-412E-B9A4-B005A2403FDD}" destId="{26ECF45E-2692-47CC-A4E5-46816BD67B59}" srcOrd="0" destOrd="0" presId="urn:microsoft.com/office/officeart/2005/8/layout/list1"/>
    <dgm:cxn modelId="{B4D0DE7B-5F3D-4C21-B900-B7D323506AB1}" type="presOf" srcId="{2349A7D4-E31F-4E97-8C0F-39FEB5BCC679}" destId="{FFB4EA4E-B71D-478C-AA25-F38AB120DC09}" srcOrd="0" destOrd="0" presId="urn:microsoft.com/office/officeart/2005/8/layout/list1"/>
    <dgm:cxn modelId="{FD81D480-6A81-4E98-9C8F-934A95FC12CA}" type="presOf" srcId="{609AB8B3-2458-4999-830B-8A5935AE8EF6}" destId="{51B0B1DB-CA37-4B56-9A98-B5E26A1DACE4}" srcOrd="0" destOrd="0" presId="urn:microsoft.com/office/officeart/2005/8/layout/list1"/>
    <dgm:cxn modelId="{90D38483-7C2A-4E0A-BB03-3359BD4EC435}" srcId="{79761E6A-250C-4367-8D4F-5976C2B96DC5}" destId="{609AB8B3-2458-4999-830B-8A5935AE8EF6}" srcOrd="1" destOrd="0" parTransId="{62ADAF8B-3535-41D7-9B74-440F3275C0E2}" sibTransId="{98AF9D80-98CA-4AFE-AC58-4870FE022BBC}"/>
    <dgm:cxn modelId="{4E3D7386-C39B-4E08-9DB1-9E49CABAFEBD}" srcId="{79761E6A-250C-4367-8D4F-5976C2B96DC5}" destId="{D6FECA49-D48C-4B80-8103-6394A0764D98}" srcOrd="0" destOrd="0" parTransId="{82C6D39E-3FB0-4A77-8A96-8203FFC6FF28}" sibTransId="{AB62A33A-B3D3-4D12-9905-84C5E609B61F}"/>
    <dgm:cxn modelId="{8732718A-9B8B-4A84-9280-D17A5213CB4C}" type="presOf" srcId="{D6FECA49-D48C-4B80-8103-6394A0764D98}" destId="{39934B10-FA36-4C5A-BFB0-0954CC62A2FC}" srcOrd="1" destOrd="0" presId="urn:microsoft.com/office/officeart/2005/8/layout/list1"/>
    <dgm:cxn modelId="{F41D388B-CA44-48AA-99FA-3F9F612B2E7A}" type="presOf" srcId="{2349A7D4-E31F-4E97-8C0F-39FEB5BCC679}" destId="{96AC1A5B-66B9-4867-AD84-43EE28D43CE4}" srcOrd="1" destOrd="0" presId="urn:microsoft.com/office/officeart/2005/8/layout/list1"/>
    <dgm:cxn modelId="{5C85FB92-E289-4E50-BA58-3FFD594897B4}" srcId="{79761E6A-250C-4367-8D4F-5976C2B96DC5}" destId="{14319AB8-1DB5-4681-842E-CA0CEDAE0020}" srcOrd="3" destOrd="0" parTransId="{5162518F-58F2-4394-99D7-37646D4E2B24}" sibTransId="{9B015EED-FAFE-4BA5-8430-5D4B257D9B96}"/>
    <dgm:cxn modelId="{94EB3C95-9042-41CC-B314-B5EFCDEBEF0F}" type="presOf" srcId="{3C2DBE9E-3C32-412E-B9A4-B005A2403FDD}" destId="{3DEF1028-14D9-431F-A099-89ECCE787B81}" srcOrd="1" destOrd="0" presId="urn:microsoft.com/office/officeart/2005/8/layout/list1"/>
    <dgm:cxn modelId="{CB7AD1A1-9BE0-4FC6-B4D3-A8FA04315ED1}" type="presOf" srcId="{79761E6A-250C-4367-8D4F-5976C2B96DC5}" destId="{52AAFFC9-D248-4ADA-8F02-D7D6CE5FE984}" srcOrd="0" destOrd="0" presId="urn:microsoft.com/office/officeart/2005/8/layout/list1"/>
    <dgm:cxn modelId="{82C658B4-F5F9-40EA-ADD3-AF727CFCFDA1}" type="presOf" srcId="{14319AB8-1DB5-4681-842E-CA0CEDAE0020}" destId="{38CB713E-08DB-4EB6-B312-A643EA5262ED}" srcOrd="1" destOrd="0" presId="urn:microsoft.com/office/officeart/2005/8/layout/list1"/>
    <dgm:cxn modelId="{263AA2B8-C297-4093-A95B-70A9DD7E60E7}" type="presOf" srcId="{D6FECA49-D48C-4B80-8103-6394A0764D98}" destId="{6202E086-0015-41C3-A537-CEEF8E10B751}" srcOrd="0" destOrd="0" presId="urn:microsoft.com/office/officeart/2005/8/layout/list1"/>
    <dgm:cxn modelId="{561106DA-1F23-43C6-B6FE-7F22B74D9A25}" srcId="{79761E6A-250C-4367-8D4F-5976C2B96DC5}" destId="{3322F1B9-680D-4707-8237-E792BEA0B715}" srcOrd="4" destOrd="0" parTransId="{38073542-1FC3-40B5-AEDA-CDDDBE92FE15}" sibTransId="{0B7839F4-0FB3-480E-9305-39E2DD202F82}"/>
    <dgm:cxn modelId="{A99098EA-E8B5-4339-9C85-17AB9012C609}" srcId="{79761E6A-250C-4367-8D4F-5976C2B96DC5}" destId="{2349A7D4-E31F-4E97-8C0F-39FEB5BCC679}" srcOrd="5" destOrd="0" parTransId="{EBF0DDB0-8B98-419D-8C26-0A84949851D7}" sibTransId="{CABA5169-8C4E-4EF3-A7CE-E69D98941E2C}"/>
    <dgm:cxn modelId="{46A416F2-785E-4C4C-B495-73E0FF2734C4}" type="presOf" srcId="{609AB8B3-2458-4999-830B-8A5935AE8EF6}" destId="{08B7A79A-E461-4FEE-923B-F5D4395D1191}" srcOrd="1" destOrd="0" presId="urn:microsoft.com/office/officeart/2005/8/layout/list1"/>
    <dgm:cxn modelId="{A85695FF-AD75-4189-9A42-9BD7EEC84B58}" type="presOf" srcId="{3322F1B9-680D-4707-8237-E792BEA0B715}" destId="{1A5BE7DA-2807-4E46-ACB0-A7D56C4F6532}" srcOrd="1" destOrd="0" presId="urn:microsoft.com/office/officeart/2005/8/layout/list1"/>
    <dgm:cxn modelId="{EAF712BF-CAED-4FDA-8C15-8BF51D365228}" type="presParOf" srcId="{52AAFFC9-D248-4ADA-8F02-D7D6CE5FE984}" destId="{606FCC93-EC9C-4436-890F-D53A719147DA}" srcOrd="0" destOrd="0" presId="urn:microsoft.com/office/officeart/2005/8/layout/list1"/>
    <dgm:cxn modelId="{0CF3DBC6-98A9-4A80-A5FF-FE79CB88E526}" type="presParOf" srcId="{606FCC93-EC9C-4436-890F-D53A719147DA}" destId="{6202E086-0015-41C3-A537-CEEF8E10B751}" srcOrd="0" destOrd="0" presId="urn:microsoft.com/office/officeart/2005/8/layout/list1"/>
    <dgm:cxn modelId="{485C77FA-D50C-4676-AA62-42560E60E403}" type="presParOf" srcId="{606FCC93-EC9C-4436-890F-D53A719147DA}" destId="{39934B10-FA36-4C5A-BFB0-0954CC62A2FC}" srcOrd="1" destOrd="0" presId="urn:microsoft.com/office/officeart/2005/8/layout/list1"/>
    <dgm:cxn modelId="{31A03344-BC0B-41F5-8B8B-0F6433720273}" type="presParOf" srcId="{52AAFFC9-D248-4ADA-8F02-D7D6CE5FE984}" destId="{0A71B42C-83CE-457A-9C72-8CB67A3B26AB}" srcOrd="1" destOrd="0" presId="urn:microsoft.com/office/officeart/2005/8/layout/list1"/>
    <dgm:cxn modelId="{26B4746E-C2C5-43C1-8F64-A01595288F4B}" type="presParOf" srcId="{52AAFFC9-D248-4ADA-8F02-D7D6CE5FE984}" destId="{C6476853-D50C-4515-BCC0-8CB4295717B1}" srcOrd="2" destOrd="0" presId="urn:microsoft.com/office/officeart/2005/8/layout/list1"/>
    <dgm:cxn modelId="{0793E21D-B11A-4BDF-96BD-2AF40E705B16}" type="presParOf" srcId="{52AAFFC9-D248-4ADA-8F02-D7D6CE5FE984}" destId="{DE0EC4FE-72DC-46C2-A5A2-7643404341CF}" srcOrd="3" destOrd="0" presId="urn:microsoft.com/office/officeart/2005/8/layout/list1"/>
    <dgm:cxn modelId="{7763D03B-D7CF-4AD0-93DC-8FAC52787D53}" type="presParOf" srcId="{52AAFFC9-D248-4ADA-8F02-D7D6CE5FE984}" destId="{D9FA44B8-3345-4DC8-9D52-D36A29146B77}" srcOrd="4" destOrd="0" presId="urn:microsoft.com/office/officeart/2005/8/layout/list1"/>
    <dgm:cxn modelId="{3D7A27E9-8456-401B-A9FB-67E4FFED4B39}" type="presParOf" srcId="{D9FA44B8-3345-4DC8-9D52-D36A29146B77}" destId="{51B0B1DB-CA37-4B56-9A98-B5E26A1DACE4}" srcOrd="0" destOrd="0" presId="urn:microsoft.com/office/officeart/2005/8/layout/list1"/>
    <dgm:cxn modelId="{B0169A66-CFED-4164-A4E2-49EA6F1AF6BA}" type="presParOf" srcId="{D9FA44B8-3345-4DC8-9D52-D36A29146B77}" destId="{08B7A79A-E461-4FEE-923B-F5D4395D1191}" srcOrd="1" destOrd="0" presId="urn:microsoft.com/office/officeart/2005/8/layout/list1"/>
    <dgm:cxn modelId="{9D273CEA-D1A4-46F8-B543-73AAF079173F}" type="presParOf" srcId="{52AAFFC9-D248-4ADA-8F02-D7D6CE5FE984}" destId="{C485C083-984B-4E28-BF4A-D2B1F5833C42}" srcOrd="5" destOrd="0" presId="urn:microsoft.com/office/officeart/2005/8/layout/list1"/>
    <dgm:cxn modelId="{A557B527-7BE9-427B-9FF6-F47A6D663554}" type="presParOf" srcId="{52AAFFC9-D248-4ADA-8F02-D7D6CE5FE984}" destId="{FAE11A14-5D10-4E0D-A2F8-CBDCA6FAAF40}" srcOrd="6" destOrd="0" presId="urn:microsoft.com/office/officeart/2005/8/layout/list1"/>
    <dgm:cxn modelId="{B911390A-83CB-4822-BF33-0A26DDA29523}" type="presParOf" srcId="{52AAFFC9-D248-4ADA-8F02-D7D6CE5FE984}" destId="{16F2A9DA-6A11-4D72-B735-0F91BE34CC3D}" srcOrd="7" destOrd="0" presId="urn:microsoft.com/office/officeart/2005/8/layout/list1"/>
    <dgm:cxn modelId="{01893361-E744-48E3-AB2A-2A8CAB24FDFB}" type="presParOf" srcId="{52AAFFC9-D248-4ADA-8F02-D7D6CE5FE984}" destId="{32C5111A-F792-40FE-87E5-1DF235E5E768}" srcOrd="8" destOrd="0" presId="urn:microsoft.com/office/officeart/2005/8/layout/list1"/>
    <dgm:cxn modelId="{DB470E8C-953E-4791-99F8-7E59705D5EDA}" type="presParOf" srcId="{32C5111A-F792-40FE-87E5-1DF235E5E768}" destId="{26ECF45E-2692-47CC-A4E5-46816BD67B59}" srcOrd="0" destOrd="0" presId="urn:microsoft.com/office/officeart/2005/8/layout/list1"/>
    <dgm:cxn modelId="{1E89DE8D-661B-4BEE-8090-9DD0CB777443}" type="presParOf" srcId="{32C5111A-F792-40FE-87E5-1DF235E5E768}" destId="{3DEF1028-14D9-431F-A099-89ECCE787B81}" srcOrd="1" destOrd="0" presId="urn:microsoft.com/office/officeart/2005/8/layout/list1"/>
    <dgm:cxn modelId="{B9A48B14-9F26-439C-ADD6-B516B6FAAE25}" type="presParOf" srcId="{52AAFFC9-D248-4ADA-8F02-D7D6CE5FE984}" destId="{D30275B7-FC9F-49A4-A670-5DC0C59CF441}" srcOrd="9" destOrd="0" presId="urn:microsoft.com/office/officeart/2005/8/layout/list1"/>
    <dgm:cxn modelId="{71F25D03-D90D-421A-B6EA-9722FB8CF73F}" type="presParOf" srcId="{52AAFFC9-D248-4ADA-8F02-D7D6CE5FE984}" destId="{0719C657-63BD-43BF-BF10-8018F5844307}" srcOrd="10" destOrd="0" presId="urn:microsoft.com/office/officeart/2005/8/layout/list1"/>
    <dgm:cxn modelId="{18FBBEB6-73BD-4589-9414-AA469EADE25A}" type="presParOf" srcId="{52AAFFC9-D248-4ADA-8F02-D7D6CE5FE984}" destId="{02FCF595-5E4D-4E09-911B-CC3EC858FB49}" srcOrd="11" destOrd="0" presId="urn:microsoft.com/office/officeart/2005/8/layout/list1"/>
    <dgm:cxn modelId="{66B16363-3A0E-41FB-BD4C-7585C5D452D0}" type="presParOf" srcId="{52AAFFC9-D248-4ADA-8F02-D7D6CE5FE984}" destId="{E1ABFA77-0E6F-40B7-943C-2D6C0E290D4D}" srcOrd="12" destOrd="0" presId="urn:microsoft.com/office/officeart/2005/8/layout/list1"/>
    <dgm:cxn modelId="{06240C52-C558-411C-984B-DBC43AAD4000}" type="presParOf" srcId="{E1ABFA77-0E6F-40B7-943C-2D6C0E290D4D}" destId="{FEA3D90D-1F30-4C0C-A0ED-4227E9687BDE}" srcOrd="0" destOrd="0" presId="urn:microsoft.com/office/officeart/2005/8/layout/list1"/>
    <dgm:cxn modelId="{293B5A2E-2D3D-4457-A919-5515F0D123E1}" type="presParOf" srcId="{E1ABFA77-0E6F-40B7-943C-2D6C0E290D4D}" destId="{38CB713E-08DB-4EB6-B312-A643EA5262ED}" srcOrd="1" destOrd="0" presId="urn:microsoft.com/office/officeart/2005/8/layout/list1"/>
    <dgm:cxn modelId="{739C1D74-A29F-4A1C-874F-18AAC28227A9}" type="presParOf" srcId="{52AAFFC9-D248-4ADA-8F02-D7D6CE5FE984}" destId="{4FA7BC68-2A06-4F62-B83A-AC5842813AFC}" srcOrd="13" destOrd="0" presId="urn:microsoft.com/office/officeart/2005/8/layout/list1"/>
    <dgm:cxn modelId="{F887A233-4659-4DCC-95D5-473B43E3FDA9}" type="presParOf" srcId="{52AAFFC9-D248-4ADA-8F02-D7D6CE5FE984}" destId="{D0472747-7899-45E0-80BF-A6AE5D3C38AD}" srcOrd="14" destOrd="0" presId="urn:microsoft.com/office/officeart/2005/8/layout/list1"/>
    <dgm:cxn modelId="{CD527BC2-5076-4ECC-AB7B-25977756BB74}" type="presParOf" srcId="{52AAFFC9-D248-4ADA-8F02-D7D6CE5FE984}" destId="{C40EF307-DAE2-4C32-BD57-A17E80CC5302}" srcOrd="15" destOrd="0" presId="urn:microsoft.com/office/officeart/2005/8/layout/list1"/>
    <dgm:cxn modelId="{5FA53C1E-0CE0-4EDF-93CA-EFB14A61D978}" type="presParOf" srcId="{52AAFFC9-D248-4ADA-8F02-D7D6CE5FE984}" destId="{931121F9-FAA5-4BA0-90EA-083047252EDA}" srcOrd="16" destOrd="0" presId="urn:microsoft.com/office/officeart/2005/8/layout/list1"/>
    <dgm:cxn modelId="{81500D10-1802-4B55-A89D-6A8535A53F24}" type="presParOf" srcId="{931121F9-FAA5-4BA0-90EA-083047252EDA}" destId="{23A4DFE9-CEF9-4846-BD9A-3ADFBDF3DA1D}" srcOrd="0" destOrd="0" presId="urn:microsoft.com/office/officeart/2005/8/layout/list1"/>
    <dgm:cxn modelId="{4FF9AEEF-6DB0-49A2-920F-70D690B833A5}" type="presParOf" srcId="{931121F9-FAA5-4BA0-90EA-083047252EDA}" destId="{1A5BE7DA-2807-4E46-ACB0-A7D56C4F6532}" srcOrd="1" destOrd="0" presId="urn:microsoft.com/office/officeart/2005/8/layout/list1"/>
    <dgm:cxn modelId="{2AB5D9A5-9F9F-4905-A2A3-A8B090246677}" type="presParOf" srcId="{52AAFFC9-D248-4ADA-8F02-D7D6CE5FE984}" destId="{91D16F27-66D6-4C51-801F-9E20C396DD57}" srcOrd="17" destOrd="0" presId="urn:microsoft.com/office/officeart/2005/8/layout/list1"/>
    <dgm:cxn modelId="{E28EA600-0FF6-4F7C-A7B4-40C77377DFE5}" type="presParOf" srcId="{52AAFFC9-D248-4ADA-8F02-D7D6CE5FE984}" destId="{278A800D-834F-42C1-8B25-E83F91218F02}" srcOrd="18" destOrd="0" presId="urn:microsoft.com/office/officeart/2005/8/layout/list1"/>
    <dgm:cxn modelId="{41BA3929-F2A2-48B8-9432-00F155AD0D32}" type="presParOf" srcId="{52AAFFC9-D248-4ADA-8F02-D7D6CE5FE984}" destId="{35AD9BCC-180F-4AFC-BBC1-7EBFB5552F01}" srcOrd="19" destOrd="0" presId="urn:microsoft.com/office/officeart/2005/8/layout/list1"/>
    <dgm:cxn modelId="{8C430A63-1A61-4F7A-AFE2-9729CB61A300}" type="presParOf" srcId="{52AAFFC9-D248-4ADA-8F02-D7D6CE5FE984}" destId="{F57C9591-D798-441A-8EE1-76997B25C1CA}" srcOrd="20" destOrd="0" presId="urn:microsoft.com/office/officeart/2005/8/layout/list1"/>
    <dgm:cxn modelId="{08E5EB14-8647-48C4-A4AF-BFF748193212}" type="presParOf" srcId="{F57C9591-D798-441A-8EE1-76997B25C1CA}" destId="{FFB4EA4E-B71D-478C-AA25-F38AB120DC09}" srcOrd="0" destOrd="0" presId="urn:microsoft.com/office/officeart/2005/8/layout/list1"/>
    <dgm:cxn modelId="{C7DD08B4-81A4-47D6-81F6-216740F59236}" type="presParOf" srcId="{F57C9591-D798-441A-8EE1-76997B25C1CA}" destId="{96AC1A5B-66B9-4867-AD84-43EE28D43CE4}" srcOrd="1" destOrd="0" presId="urn:microsoft.com/office/officeart/2005/8/layout/list1"/>
    <dgm:cxn modelId="{72A122CC-11B3-4865-8B2D-AFFFEF02E410}" type="presParOf" srcId="{52AAFFC9-D248-4ADA-8F02-D7D6CE5FE984}" destId="{7C7932A2-6C3D-4D94-AC51-86E5DE438767}" srcOrd="21" destOrd="0" presId="urn:microsoft.com/office/officeart/2005/8/layout/list1"/>
    <dgm:cxn modelId="{607D6671-2B36-4B9E-B26A-2DF817DAD867}" type="presParOf" srcId="{52AAFFC9-D248-4ADA-8F02-D7D6CE5FE984}" destId="{F81C9CAA-BB87-46DA-8AC3-5E03833DC27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B6DBF1-B4B1-4D74-9B45-7253FC3E1E17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4F15E5F9-654D-4B19-8B4F-36A3DEED8819}">
      <dgm:prSet phldrT="[Texto]" custT="1"/>
      <dgm:spPr>
        <a:noFill/>
        <a:ln w="15875">
          <a:noFill/>
        </a:ln>
      </dgm:spPr>
      <dgm:t>
        <a:bodyPr/>
        <a:lstStyle/>
        <a:p>
          <a:pPr marL="0" algn="ctr" defTabSz="914400" rtl="0" eaLnBrk="1" latinLnBrk="0" hangingPunct="1">
            <a:lnSpc>
              <a:spcPct val="115000"/>
            </a:lnSpc>
            <a:buClr>
              <a:srgbClr val="000000"/>
            </a:buClr>
            <a:buSzPts val="1400"/>
          </a:pPr>
          <a:r>
            <a:rPr lang="es-CO" sz="2400" b="0" kern="1200" dirty="0">
              <a:solidFill>
                <a:srgbClr val="8A7EAE"/>
              </a:solidFill>
              <a:latin typeface="Arial Narrow"/>
              <a:ea typeface="Arial Narrow"/>
              <a:cs typeface="Arial Narrow"/>
              <a:sym typeface="Arial Narrow"/>
            </a:rPr>
            <a:t>Establece el </a:t>
          </a:r>
          <a:r>
            <a:rPr lang="es-CO" sz="2400" b="1" kern="1200" dirty="0">
              <a:solidFill>
                <a:srgbClr val="8A7EAE"/>
              </a:solidFill>
              <a:latin typeface="Arial Narrow"/>
              <a:ea typeface="Arial Narrow"/>
              <a:cs typeface="Arial Narrow"/>
              <a:sym typeface="Arial Narrow"/>
            </a:rPr>
            <a:t>marco de acción general, estratégico e integral </a:t>
          </a:r>
          <a:r>
            <a:rPr lang="es-CO" sz="2400" b="0" kern="1200" dirty="0">
              <a:solidFill>
                <a:srgbClr val="8A7EAE"/>
              </a:solidFill>
              <a:latin typeface="Arial Narrow"/>
              <a:ea typeface="Arial Narrow"/>
              <a:cs typeface="Arial Narrow"/>
              <a:sym typeface="Arial Narrow"/>
            </a:rPr>
            <a:t>para abordar la búsqueda desde una perspectiva humanitaria y extrajudicial, abordando las </a:t>
          </a:r>
          <a:r>
            <a:rPr lang="es-CO" sz="2400" b="1" kern="1200" dirty="0">
              <a:solidFill>
                <a:srgbClr val="8A7EAE"/>
              </a:solidFill>
              <a:latin typeface="Arial Narrow"/>
              <a:ea typeface="Arial Narrow"/>
              <a:cs typeface="Arial Narrow"/>
              <a:sym typeface="Arial Narrow"/>
            </a:rPr>
            <a:t>problemáticas que históricamente </a:t>
          </a:r>
          <a:r>
            <a:rPr lang="es-CO" sz="2400" b="0" kern="1200" dirty="0">
              <a:solidFill>
                <a:srgbClr val="8A7EAE"/>
              </a:solidFill>
              <a:latin typeface="Arial Narrow"/>
              <a:ea typeface="Arial Narrow"/>
              <a:cs typeface="Arial Narrow"/>
              <a:sym typeface="Arial Narrow"/>
            </a:rPr>
            <a:t>se han presentado en esta materia.</a:t>
          </a:r>
          <a:endParaRPr lang="es-CO" sz="2400" b="0" kern="1200" dirty="0">
            <a:solidFill>
              <a:srgbClr val="8A7EAE"/>
            </a:solidFill>
            <a:latin typeface="Arial Narrow"/>
            <a:ea typeface="Arial Narrow"/>
            <a:cs typeface="Arial Narrow"/>
          </a:endParaRPr>
        </a:p>
      </dgm:t>
    </dgm:pt>
    <dgm:pt modelId="{E4C89420-995D-4EE1-BDDC-EDA3561BD680}" type="parTrans" cxnId="{8B398350-B2A2-4A91-B39C-46A7C150033F}">
      <dgm:prSet/>
      <dgm:spPr/>
      <dgm:t>
        <a:bodyPr/>
        <a:lstStyle/>
        <a:p>
          <a:endParaRPr lang="es-CO" sz="2400" b="0"/>
        </a:p>
      </dgm:t>
    </dgm:pt>
    <dgm:pt modelId="{326623B7-82D7-47DF-B02A-C35280FBFDB9}" type="sibTrans" cxnId="{8B398350-B2A2-4A91-B39C-46A7C150033F}">
      <dgm:prSet/>
      <dgm:spPr/>
      <dgm:t>
        <a:bodyPr/>
        <a:lstStyle/>
        <a:p>
          <a:endParaRPr lang="es-CO" sz="2400" b="0"/>
        </a:p>
      </dgm:t>
    </dgm:pt>
    <dgm:pt modelId="{D4EF2271-6E02-4BB4-AE8D-3EFAA6A15ABC}" type="pres">
      <dgm:prSet presAssocID="{BBB6DBF1-B4B1-4D74-9B45-7253FC3E1E1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0732F0D-BF31-4B2D-B743-0D3655E754F4}" type="pres">
      <dgm:prSet presAssocID="{4F15E5F9-654D-4B19-8B4F-36A3DEED8819}" presName="vertOne" presStyleCnt="0"/>
      <dgm:spPr/>
    </dgm:pt>
    <dgm:pt modelId="{E320E495-8F19-4770-B684-22B859EE0FB9}" type="pres">
      <dgm:prSet presAssocID="{4F15E5F9-654D-4B19-8B4F-36A3DEED8819}" presName="txOne" presStyleLbl="node0" presStyleIdx="0" presStyleCnt="1" custLinFactY="-43781" custLinFactNeighborX="888" custLinFactNeighborY="-100000">
        <dgm:presLayoutVars>
          <dgm:chPref val="3"/>
        </dgm:presLayoutVars>
      </dgm:prSet>
      <dgm:spPr/>
    </dgm:pt>
    <dgm:pt modelId="{66CB3EED-3B67-4C2A-BA97-03E835530A30}" type="pres">
      <dgm:prSet presAssocID="{4F15E5F9-654D-4B19-8B4F-36A3DEED8819}" presName="horzOne" presStyleCnt="0"/>
      <dgm:spPr/>
    </dgm:pt>
  </dgm:ptLst>
  <dgm:cxnLst>
    <dgm:cxn modelId="{8B398350-B2A2-4A91-B39C-46A7C150033F}" srcId="{BBB6DBF1-B4B1-4D74-9B45-7253FC3E1E17}" destId="{4F15E5F9-654D-4B19-8B4F-36A3DEED8819}" srcOrd="0" destOrd="0" parTransId="{E4C89420-995D-4EE1-BDDC-EDA3561BD680}" sibTransId="{326623B7-82D7-47DF-B02A-C35280FBFDB9}"/>
    <dgm:cxn modelId="{93B918A7-0A71-4555-BEC0-669C45AFAD7C}" type="presOf" srcId="{4F15E5F9-654D-4B19-8B4F-36A3DEED8819}" destId="{E320E495-8F19-4770-B684-22B859EE0FB9}" srcOrd="0" destOrd="0" presId="urn:microsoft.com/office/officeart/2005/8/layout/hierarchy4"/>
    <dgm:cxn modelId="{BF0541BE-F5C1-4144-8FE5-C826F84C99D4}" type="presOf" srcId="{BBB6DBF1-B4B1-4D74-9B45-7253FC3E1E17}" destId="{D4EF2271-6E02-4BB4-AE8D-3EFAA6A15ABC}" srcOrd="0" destOrd="0" presId="urn:microsoft.com/office/officeart/2005/8/layout/hierarchy4"/>
    <dgm:cxn modelId="{C11EF34B-7235-4E32-887F-90894203DB4B}" type="presParOf" srcId="{D4EF2271-6E02-4BB4-AE8D-3EFAA6A15ABC}" destId="{70732F0D-BF31-4B2D-B743-0D3655E754F4}" srcOrd="0" destOrd="0" presId="urn:microsoft.com/office/officeart/2005/8/layout/hierarchy4"/>
    <dgm:cxn modelId="{0CF2B213-4CAA-42DE-B762-DAAC538B80E9}" type="presParOf" srcId="{70732F0D-BF31-4B2D-B743-0D3655E754F4}" destId="{E320E495-8F19-4770-B684-22B859EE0FB9}" srcOrd="0" destOrd="0" presId="urn:microsoft.com/office/officeart/2005/8/layout/hierarchy4"/>
    <dgm:cxn modelId="{34070474-FAB6-443B-AFD9-B70B5C8A523B}" type="presParOf" srcId="{70732F0D-BF31-4B2D-B743-0D3655E754F4}" destId="{66CB3EED-3B67-4C2A-BA97-03E835530A30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B5271B-AEA1-495C-8674-0DD4EE9C8C2A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0482FB1-872E-4E98-A68A-90F8CFE77AE1}">
      <dgm:prSet phldrT="[Texto]" custT="1"/>
      <dgm:spPr>
        <a:noFill/>
        <a:ln w="12700">
          <a:solidFill>
            <a:srgbClr val="8A7EAE"/>
          </a:solidFill>
        </a:ln>
      </dgm:spPr>
      <dgm:t>
        <a:bodyPr/>
        <a:lstStyle/>
        <a:p>
          <a:r>
            <a:rPr lang="es-MX" sz="1400" b="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Postulados  54 Organizaciones sólo, 35 cumplieron requisitos.</a:t>
          </a:r>
        </a:p>
        <a:p>
          <a:endParaRPr lang="es-MX" sz="1400" b="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  <a:p>
          <a:r>
            <a:rPr lang="es-MX" sz="1400" b="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es-CO" sz="1400" b="0" i="0" noProof="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Desaparición</a:t>
          </a:r>
          <a:r>
            <a:rPr lang="en-US" sz="1400" b="0" i="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en-US" sz="1400" b="0" i="0" dirty="0" err="1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forzada</a:t>
          </a:r>
          <a:r>
            <a:rPr lang="en-US" sz="1400" b="0" i="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: 25 </a:t>
          </a:r>
        </a:p>
        <a:p>
          <a:r>
            <a:rPr lang="en-US" sz="1400" b="0" i="0" dirty="0" err="1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Secuestro</a:t>
          </a:r>
          <a:r>
            <a:rPr lang="en-US" sz="1400" b="0" i="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: 9</a:t>
          </a:r>
        </a:p>
        <a:p>
          <a:r>
            <a:rPr lang="en-US" sz="1400" b="0" i="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Técnico-</a:t>
          </a:r>
          <a:r>
            <a:rPr lang="en-US" sz="1400" b="0" i="0" dirty="0" err="1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forense</a:t>
          </a:r>
          <a:r>
            <a:rPr lang="en-US" sz="1400" b="0" i="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: 1</a:t>
          </a:r>
          <a:endParaRPr lang="en-US" sz="1400" b="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gm:t>
    </dgm:pt>
    <dgm:pt modelId="{8BEC836A-92D8-434C-AC12-565EB12F9AD2}" type="parTrans" cxnId="{63095A14-CCAC-42E3-B589-3FCBCAAAB091}">
      <dgm:prSet/>
      <dgm:spPr/>
      <dgm:t>
        <a:bodyPr/>
        <a:lstStyle/>
        <a:p>
          <a:endParaRPr lang="en-US" sz="3600"/>
        </a:p>
      </dgm:t>
    </dgm:pt>
    <dgm:pt modelId="{AF476F03-05BE-459F-9E52-DF5F3FF8BA4A}" type="sibTrans" cxnId="{63095A14-CCAC-42E3-B589-3FCBCAAAB091}">
      <dgm:prSet/>
      <dgm:spPr/>
      <dgm:t>
        <a:bodyPr/>
        <a:lstStyle/>
        <a:p>
          <a:endParaRPr lang="en-US" sz="3600"/>
        </a:p>
      </dgm:t>
    </dgm:pt>
    <dgm:pt modelId="{E0305504-99BD-4B81-8469-D09DF8304307}">
      <dgm:prSet phldrT="[Texto]" custT="1"/>
      <dgm:spPr/>
      <dgm:t>
        <a:bodyPr/>
        <a:lstStyle/>
        <a:p>
          <a:pPr algn="just"/>
          <a:endParaRPr lang="en-US" sz="4800" b="1" dirty="0">
            <a:latin typeface="Arial Narrow" panose="020B0606020202030204" pitchFamily="34" charset="0"/>
          </a:endParaRPr>
        </a:p>
      </dgm:t>
    </dgm:pt>
    <dgm:pt modelId="{8129B1FE-6846-4CAD-B54A-E73308FD5677}" type="parTrans" cxnId="{3D56779D-EB1C-4BF3-8941-C4D76FB637BC}">
      <dgm:prSet/>
      <dgm:spPr/>
      <dgm:t>
        <a:bodyPr/>
        <a:lstStyle/>
        <a:p>
          <a:endParaRPr lang="en-US" sz="3600"/>
        </a:p>
      </dgm:t>
    </dgm:pt>
    <dgm:pt modelId="{568C576C-A975-4CD5-8B06-0D79592BFEC0}" type="sibTrans" cxnId="{3D56779D-EB1C-4BF3-8941-C4D76FB637BC}">
      <dgm:prSet/>
      <dgm:spPr/>
      <dgm:t>
        <a:bodyPr/>
        <a:lstStyle/>
        <a:p>
          <a:endParaRPr lang="en-US" sz="3600"/>
        </a:p>
      </dgm:t>
    </dgm:pt>
    <dgm:pt modelId="{0D491530-60DC-4869-AB85-23630D701BEF}">
      <dgm:prSet phldrT="[Texto]" custT="1"/>
      <dgm:spPr>
        <a:noFill/>
        <a:ln w="12700">
          <a:solidFill>
            <a:srgbClr val="72979F"/>
          </a:solidFill>
        </a:ln>
      </dgm:spPr>
      <dgm:t>
        <a:bodyPr/>
        <a:lstStyle/>
        <a:p>
          <a:r>
            <a:rPr lang="es-MX" sz="1600" b="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5 encuentros regionales con organizaciones de desaparición forzada y 3 con las organizaciones de secuestro en los que participaron </a:t>
          </a:r>
          <a:r>
            <a:rPr lang="es-MX" sz="16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170 personas</a:t>
          </a:r>
          <a:r>
            <a:rPr lang="es-MX" sz="1600" b="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  </a:t>
          </a:r>
          <a:endParaRPr lang="en-US" sz="18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F4E9786-E572-41D6-A1CA-F89BA77E553D}" type="parTrans" cxnId="{69860BFD-8781-455E-A786-B7A1CB25ED19}">
      <dgm:prSet/>
      <dgm:spPr/>
      <dgm:t>
        <a:bodyPr/>
        <a:lstStyle/>
        <a:p>
          <a:endParaRPr lang="en-US" sz="3600"/>
        </a:p>
      </dgm:t>
    </dgm:pt>
    <dgm:pt modelId="{7ECA3818-6AC3-44AC-8EDB-3128696A51C8}" type="sibTrans" cxnId="{69860BFD-8781-455E-A786-B7A1CB25ED19}">
      <dgm:prSet/>
      <dgm:spPr/>
      <dgm:t>
        <a:bodyPr/>
        <a:lstStyle/>
        <a:p>
          <a:endParaRPr lang="en-US" sz="3600"/>
        </a:p>
      </dgm:t>
    </dgm:pt>
    <dgm:pt modelId="{806E768D-822D-4E18-AA48-8DAF085C5E55}">
      <dgm:prSet phldrT="[Texto]" custT="1"/>
      <dgm:spPr>
        <a:noFill/>
        <a:ln w="12700">
          <a:solidFill>
            <a:srgbClr val="E68B65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1400" b="0" dirty="0">
              <a:solidFill>
                <a:schemeClr val="tx1">
                  <a:lumMod val="85000"/>
                  <a:lumOff val="15000"/>
                </a:schemeClr>
              </a:solidFill>
            </a:rPr>
            <a:t>Delegados Seleccionados: </a:t>
          </a:r>
        </a:p>
        <a:p>
          <a:pPr>
            <a:buFont typeface="Arial" panose="020B0604020202020204" pitchFamily="34" charset="0"/>
            <a:buChar char="•"/>
          </a:pPr>
          <a:r>
            <a:rPr lang="es-MX" sz="1400" b="0" dirty="0">
              <a:solidFill>
                <a:schemeClr val="tx1">
                  <a:lumMod val="85000"/>
                  <a:lumOff val="15000"/>
                </a:schemeClr>
              </a:solidFill>
            </a:rPr>
            <a:t>*1 Organización técnico forense: </a:t>
          </a:r>
          <a:r>
            <a:rPr lang="es-MX" sz="1400" b="0" dirty="0" err="1">
              <a:solidFill>
                <a:schemeClr val="tx1">
                  <a:lumMod val="85000"/>
                  <a:lumOff val="15000"/>
                </a:schemeClr>
              </a:solidFill>
            </a:rPr>
            <a:t>Equitas</a:t>
          </a:r>
          <a:endParaRPr lang="es-MX" sz="1400" b="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>
            <a:buFont typeface="Arial" panose="020B0604020202020204" pitchFamily="34" charset="0"/>
            <a:buChar char="•"/>
          </a:pPr>
          <a:r>
            <a:rPr lang="es-MX" sz="1400" b="0" dirty="0">
              <a:solidFill>
                <a:schemeClr val="tx1">
                  <a:lumMod val="85000"/>
                  <a:lumOff val="15000"/>
                </a:schemeClr>
              </a:solidFill>
            </a:rPr>
            <a:t>*2 Delegados Organizaciones víctimas de secuestro: </a:t>
          </a:r>
          <a:r>
            <a:rPr lang="es-MX" sz="1400" b="0" i="0" dirty="0">
              <a:solidFill>
                <a:schemeClr val="tx1">
                  <a:lumMod val="85000"/>
                  <a:lumOff val="15000"/>
                </a:schemeClr>
              </a:solidFill>
            </a:rPr>
            <a:t>Asociación de Víctimas por la Paz de Colombia, ASODAVIPAC,</a:t>
          </a:r>
        </a:p>
        <a:p>
          <a:pPr>
            <a:buFont typeface="Arial" panose="020B0604020202020204" pitchFamily="34" charset="0"/>
            <a:buChar char="•"/>
          </a:pPr>
          <a:r>
            <a:rPr lang="en-US" sz="1400" b="0" i="0" dirty="0">
              <a:solidFill>
                <a:schemeClr val="tx1">
                  <a:lumMod val="85000"/>
                  <a:lumOff val="15000"/>
                </a:schemeClr>
              </a:solidFill>
            </a:rPr>
            <a:t>Fundación AGAPE por Colombia </a:t>
          </a:r>
        </a:p>
        <a:p>
          <a:pPr>
            <a:buFont typeface="Arial" panose="020B0604020202020204" pitchFamily="34" charset="0"/>
            <a:buChar char="•"/>
          </a:pPr>
          <a:r>
            <a:rPr lang="es-MX" sz="1400" b="0" i="0" dirty="0">
              <a:solidFill>
                <a:schemeClr val="tx1">
                  <a:lumMod val="85000"/>
                  <a:lumOff val="15000"/>
                </a:schemeClr>
              </a:solidFill>
            </a:rPr>
            <a:t>*2  Delegados organizaciones víctimas Desaparición Forzada: Comité Coordinador del Caso Pueblo Bello y la Asociación de Mujeres Víctimas de la Desaparición Forzada de Nariño (AMVIDENAR)</a:t>
          </a:r>
          <a:endParaRPr lang="en-US" sz="1400" b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D6387A4-EBE5-4CBF-8395-3191F8DA1445}" type="parTrans" cxnId="{4CE411CF-D3C7-42FD-9265-C80888578000}">
      <dgm:prSet/>
      <dgm:spPr/>
      <dgm:t>
        <a:bodyPr/>
        <a:lstStyle/>
        <a:p>
          <a:endParaRPr lang="en-US" sz="3600"/>
        </a:p>
      </dgm:t>
    </dgm:pt>
    <dgm:pt modelId="{2D2E6516-A85F-4E2C-83C1-EF419829379B}" type="sibTrans" cxnId="{4CE411CF-D3C7-42FD-9265-C80888578000}">
      <dgm:prSet/>
      <dgm:spPr/>
      <dgm:t>
        <a:bodyPr/>
        <a:lstStyle/>
        <a:p>
          <a:endParaRPr lang="en-US" sz="3600"/>
        </a:p>
      </dgm:t>
    </dgm:pt>
    <dgm:pt modelId="{9E7B5B21-6466-4041-973A-E85CB83CBD8F}" type="pres">
      <dgm:prSet presAssocID="{EBB5271B-AEA1-495C-8674-0DD4EE9C8C2A}" presName="rootnode" presStyleCnt="0">
        <dgm:presLayoutVars>
          <dgm:chMax/>
          <dgm:chPref/>
          <dgm:dir/>
          <dgm:animLvl val="lvl"/>
        </dgm:presLayoutVars>
      </dgm:prSet>
      <dgm:spPr/>
    </dgm:pt>
    <dgm:pt modelId="{74219D1E-634A-4FA3-AEE7-7C963F3B1A35}" type="pres">
      <dgm:prSet presAssocID="{10482FB1-872E-4E98-A68A-90F8CFE77AE1}" presName="composite" presStyleCnt="0"/>
      <dgm:spPr/>
    </dgm:pt>
    <dgm:pt modelId="{220BD3A7-C1FE-4333-A1F8-F3565B484A5A}" type="pres">
      <dgm:prSet presAssocID="{10482FB1-872E-4E98-A68A-90F8CFE77AE1}" presName="bentUpArrow1" presStyleLbl="alignImgPlace1" presStyleIdx="0" presStyleCnt="2" custScaleX="68662" custScaleY="62332" custLinFactNeighborX="16440" custLinFactNeighborY="-7106"/>
      <dgm:spPr/>
    </dgm:pt>
    <dgm:pt modelId="{91FF5E40-EA09-45E3-9715-DF842F820BC1}" type="pres">
      <dgm:prSet presAssocID="{10482FB1-872E-4E98-A68A-90F8CFE77AE1}" presName="ParentText" presStyleLbl="node1" presStyleIdx="0" presStyleCnt="3" custLinFactNeighborX="5266" custLinFactNeighborY="5351">
        <dgm:presLayoutVars>
          <dgm:chMax val="1"/>
          <dgm:chPref val="1"/>
          <dgm:bulletEnabled val="1"/>
        </dgm:presLayoutVars>
      </dgm:prSet>
      <dgm:spPr/>
    </dgm:pt>
    <dgm:pt modelId="{1CF1C491-2693-480B-81A7-3DEE7E8A02DD}" type="pres">
      <dgm:prSet presAssocID="{10482FB1-872E-4E98-A68A-90F8CFE77AE1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52B02BD-4B5C-464B-BD95-ECAB857E0B93}" type="pres">
      <dgm:prSet presAssocID="{AF476F03-05BE-459F-9E52-DF5F3FF8BA4A}" presName="sibTrans" presStyleCnt="0"/>
      <dgm:spPr/>
    </dgm:pt>
    <dgm:pt modelId="{4BD1841E-1BE9-47AB-A8BB-E92474647F4C}" type="pres">
      <dgm:prSet presAssocID="{0D491530-60DC-4869-AB85-23630D701BEF}" presName="composite" presStyleCnt="0"/>
      <dgm:spPr/>
    </dgm:pt>
    <dgm:pt modelId="{16E1F6A0-FBEA-4247-BE3C-DF5A04DD9818}" type="pres">
      <dgm:prSet presAssocID="{0D491530-60DC-4869-AB85-23630D701BEF}" presName="bentUpArrow1" presStyleLbl="alignImgPlace1" presStyleIdx="1" presStyleCnt="2" custScaleX="63395" custScaleY="66848" custLinFactNeighborX="21157" custLinFactNeighborY="-1365"/>
      <dgm:spPr/>
    </dgm:pt>
    <dgm:pt modelId="{C88CFC79-524B-4FF1-B5D3-66CCF172A6AE}" type="pres">
      <dgm:prSet presAssocID="{0D491530-60DC-4869-AB85-23630D701BEF}" presName="ParentText" presStyleLbl="node1" presStyleIdx="1" presStyleCnt="3" custScaleX="106701" custLinFactNeighborX="-5550" custLinFactNeighborY="2256">
        <dgm:presLayoutVars>
          <dgm:chMax val="1"/>
          <dgm:chPref val="1"/>
          <dgm:bulletEnabled val="1"/>
        </dgm:presLayoutVars>
      </dgm:prSet>
      <dgm:spPr/>
    </dgm:pt>
    <dgm:pt modelId="{166B6F90-9E83-4EA6-8B6C-489BEB05372E}" type="pres">
      <dgm:prSet presAssocID="{0D491530-60DC-4869-AB85-23630D701BEF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79D952C-5989-4897-A9E7-43095EB6C385}" type="pres">
      <dgm:prSet presAssocID="{7ECA3818-6AC3-44AC-8EDB-3128696A51C8}" presName="sibTrans" presStyleCnt="0"/>
      <dgm:spPr/>
    </dgm:pt>
    <dgm:pt modelId="{F2C3E830-8658-4CFA-A4E0-313AA78E830F}" type="pres">
      <dgm:prSet presAssocID="{806E768D-822D-4E18-AA48-8DAF085C5E55}" presName="composite" presStyleCnt="0"/>
      <dgm:spPr/>
    </dgm:pt>
    <dgm:pt modelId="{B147D6AA-A3AA-42AE-AEDE-0AA15364CE66}" type="pres">
      <dgm:prSet presAssocID="{806E768D-822D-4E18-AA48-8DAF085C5E55}" presName="ParentText" presStyleLbl="node1" presStyleIdx="2" presStyleCnt="3" custScaleX="147239" custScaleY="158346" custLinFactNeighborX="-5926" custLinFactNeighborY="-5640">
        <dgm:presLayoutVars>
          <dgm:chMax val="1"/>
          <dgm:chPref val="1"/>
          <dgm:bulletEnabled val="1"/>
        </dgm:presLayoutVars>
      </dgm:prSet>
      <dgm:spPr/>
    </dgm:pt>
  </dgm:ptLst>
  <dgm:cxnLst>
    <dgm:cxn modelId="{2DE33F11-4D5C-40F1-A5ED-48B200C57E2C}" type="presOf" srcId="{10482FB1-872E-4E98-A68A-90F8CFE77AE1}" destId="{91FF5E40-EA09-45E3-9715-DF842F820BC1}" srcOrd="0" destOrd="0" presId="urn:microsoft.com/office/officeart/2005/8/layout/StepDownProcess"/>
    <dgm:cxn modelId="{63095A14-CCAC-42E3-B589-3FCBCAAAB091}" srcId="{EBB5271B-AEA1-495C-8674-0DD4EE9C8C2A}" destId="{10482FB1-872E-4E98-A68A-90F8CFE77AE1}" srcOrd="0" destOrd="0" parTransId="{8BEC836A-92D8-434C-AC12-565EB12F9AD2}" sibTransId="{AF476F03-05BE-459F-9E52-DF5F3FF8BA4A}"/>
    <dgm:cxn modelId="{09FF2A20-8BB5-44F6-8A7B-F0D17B41A421}" type="presOf" srcId="{EBB5271B-AEA1-495C-8674-0DD4EE9C8C2A}" destId="{9E7B5B21-6466-4041-973A-E85CB83CBD8F}" srcOrd="0" destOrd="0" presId="urn:microsoft.com/office/officeart/2005/8/layout/StepDownProcess"/>
    <dgm:cxn modelId="{FA738462-5939-449D-A934-55416D09D31B}" type="presOf" srcId="{E0305504-99BD-4B81-8469-D09DF8304307}" destId="{1CF1C491-2693-480B-81A7-3DEE7E8A02DD}" srcOrd="0" destOrd="0" presId="urn:microsoft.com/office/officeart/2005/8/layout/StepDownProcess"/>
    <dgm:cxn modelId="{AA749564-D92E-4A5A-925C-EE891EA3D274}" type="presOf" srcId="{0D491530-60DC-4869-AB85-23630D701BEF}" destId="{C88CFC79-524B-4FF1-B5D3-66CCF172A6AE}" srcOrd="0" destOrd="0" presId="urn:microsoft.com/office/officeart/2005/8/layout/StepDownProcess"/>
    <dgm:cxn modelId="{86DC0198-9B9A-494D-A4FC-5ACAD2B9CF5C}" type="presOf" srcId="{806E768D-822D-4E18-AA48-8DAF085C5E55}" destId="{B147D6AA-A3AA-42AE-AEDE-0AA15364CE66}" srcOrd="0" destOrd="0" presId="urn:microsoft.com/office/officeart/2005/8/layout/StepDownProcess"/>
    <dgm:cxn modelId="{3D56779D-EB1C-4BF3-8941-C4D76FB637BC}" srcId="{10482FB1-872E-4E98-A68A-90F8CFE77AE1}" destId="{E0305504-99BD-4B81-8469-D09DF8304307}" srcOrd="0" destOrd="0" parTransId="{8129B1FE-6846-4CAD-B54A-E73308FD5677}" sibTransId="{568C576C-A975-4CD5-8B06-0D79592BFEC0}"/>
    <dgm:cxn modelId="{4CE411CF-D3C7-42FD-9265-C80888578000}" srcId="{EBB5271B-AEA1-495C-8674-0DD4EE9C8C2A}" destId="{806E768D-822D-4E18-AA48-8DAF085C5E55}" srcOrd="2" destOrd="0" parTransId="{5D6387A4-EBE5-4CBF-8395-3191F8DA1445}" sibTransId="{2D2E6516-A85F-4E2C-83C1-EF419829379B}"/>
    <dgm:cxn modelId="{69860BFD-8781-455E-A786-B7A1CB25ED19}" srcId="{EBB5271B-AEA1-495C-8674-0DD4EE9C8C2A}" destId="{0D491530-60DC-4869-AB85-23630D701BEF}" srcOrd="1" destOrd="0" parTransId="{0F4E9786-E572-41D6-A1CA-F89BA77E553D}" sibTransId="{7ECA3818-6AC3-44AC-8EDB-3128696A51C8}"/>
    <dgm:cxn modelId="{29BF97D6-16AA-412D-8CCE-A083E811BBEA}" type="presParOf" srcId="{9E7B5B21-6466-4041-973A-E85CB83CBD8F}" destId="{74219D1E-634A-4FA3-AEE7-7C963F3B1A35}" srcOrd="0" destOrd="0" presId="urn:microsoft.com/office/officeart/2005/8/layout/StepDownProcess"/>
    <dgm:cxn modelId="{5549B074-EE12-428C-801E-94821F9AB7C9}" type="presParOf" srcId="{74219D1E-634A-4FA3-AEE7-7C963F3B1A35}" destId="{220BD3A7-C1FE-4333-A1F8-F3565B484A5A}" srcOrd="0" destOrd="0" presId="urn:microsoft.com/office/officeart/2005/8/layout/StepDownProcess"/>
    <dgm:cxn modelId="{7067370C-CECF-4693-9524-A9A67CF7050B}" type="presParOf" srcId="{74219D1E-634A-4FA3-AEE7-7C963F3B1A35}" destId="{91FF5E40-EA09-45E3-9715-DF842F820BC1}" srcOrd="1" destOrd="0" presId="urn:microsoft.com/office/officeart/2005/8/layout/StepDownProcess"/>
    <dgm:cxn modelId="{8FBB444E-A381-40B0-AF56-151B3BC5B980}" type="presParOf" srcId="{74219D1E-634A-4FA3-AEE7-7C963F3B1A35}" destId="{1CF1C491-2693-480B-81A7-3DEE7E8A02DD}" srcOrd="2" destOrd="0" presId="urn:microsoft.com/office/officeart/2005/8/layout/StepDownProcess"/>
    <dgm:cxn modelId="{B8870AA8-3B73-477A-986A-604768943844}" type="presParOf" srcId="{9E7B5B21-6466-4041-973A-E85CB83CBD8F}" destId="{D52B02BD-4B5C-464B-BD95-ECAB857E0B93}" srcOrd="1" destOrd="0" presId="urn:microsoft.com/office/officeart/2005/8/layout/StepDownProcess"/>
    <dgm:cxn modelId="{C6EA039D-3597-43F8-8070-E3F3EE046052}" type="presParOf" srcId="{9E7B5B21-6466-4041-973A-E85CB83CBD8F}" destId="{4BD1841E-1BE9-47AB-A8BB-E92474647F4C}" srcOrd="2" destOrd="0" presId="urn:microsoft.com/office/officeart/2005/8/layout/StepDownProcess"/>
    <dgm:cxn modelId="{76470B9F-9827-4E38-A703-FA94AFF560FF}" type="presParOf" srcId="{4BD1841E-1BE9-47AB-A8BB-E92474647F4C}" destId="{16E1F6A0-FBEA-4247-BE3C-DF5A04DD9818}" srcOrd="0" destOrd="0" presId="urn:microsoft.com/office/officeart/2005/8/layout/StepDownProcess"/>
    <dgm:cxn modelId="{F06ED4B2-9A96-4A22-9EF7-90CBDA8A1227}" type="presParOf" srcId="{4BD1841E-1BE9-47AB-A8BB-E92474647F4C}" destId="{C88CFC79-524B-4FF1-B5D3-66CCF172A6AE}" srcOrd="1" destOrd="0" presId="urn:microsoft.com/office/officeart/2005/8/layout/StepDownProcess"/>
    <dgm:cxn modelId="{5FD89B2C-2926-4E01-BBD0-8BE9B7905924}" type="presParOf" srcId="{4BD1841E-1BE9-47AB-A8BB-E92474647F4C}" destId="{166B6F90-9E83-4EA6-8B6C-489BEB05372E}" srcOrd="2" destOrd="0" presId="urn:microsoft.com/office/officeart/2005/8/layout/StepDownProcess"/>
    <dgm:cxn modelId="{CA5B8F94-7036-4744-AE7F-EE0C1C2B2721}" type="presParOf" srcId="{9E7B5B21-6466-4041-973A-E85CB83CBD8F}" destId="{B79D952C-5989-4897-A9E7-43095EB6C385}" srcOrd="3" destOrd="0" presId="urn:microsoft.com/office/officeart/2005/8/layout/StepDownProcess"/>
    <dgm:cxn modelId="{1AE0CE7D-EA51-4B60-8EB6-5F6F4F0D2461}" type="presParOf" srcId="{9E7B5B21-6466-4041-973A-E85CB83CBD8F}" destId="{F2C3E830-8658-4CFA-A4E0-313AA78E830F}" srcOrd="4" destOrd="0" presId="urn:microsoft.com/office/officeart/2005/8/layout/StepDownProcess"/>
    <dgm:cxn modelId="{75BFB173-399A-44A1-8128-1E032009F96B}" type="presParOf" srcId="{F2C3E830-8658-4CFA-A4E0-313AA78E830F}" destId="{B147D6AA-A3AA-42AE-AEDE-0AA15364CE6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3CA234-CCD5-459F-9A32-8A0C09F00E26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07E24BC-AE24-4D3C-A7E1-DE7E9B13E6AC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1 entrega colectiva</a:t>
          </a:r>
          <a:endParaRPr lang="en-US" dirty="0"/>
        </a:p>
      </dgm:t>
    </dgm:pt>
    <dgm:pt modelId="{63D55C5E-551D-4635-98AA-1ECD2AA506D3}" type="parTrans" cxnId="{0B6D07B9-CAC8-44AE-B9FB-2ED19053C7A3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62A2606-E29A-44B5-A471-6B7B5E46B968}" type="sibTrans" cxnId="{0B6D07B9-CAC8-44AE-B9FB-2ED19053C7A3}">
      <dgm:prSet/>
      <dgm:spPr/>
      <dgm:t>
        <a:bodyPr/>
        <a:lstStyle/>
        <a:p>
          <a:endParaRPr lang="en-US"/>
        </a:p>
      </dgm:t>
    </dgm:pt>
    <dgm:pt modelId="{013FF341-C756-43FD-A27B-8DCDD1A49BFD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/>
            <a:t>4 entregas individuales</a:t>
          </a:r>
          <a:endParaRPr lang="en-US" dirty="0"/>
        </a:p>
      </dgm:t>
    </dgm:pt>
    <dgm:pt modelId="{1DE0BD73-C4EE-4D8D-AB91-FAD1E88DD776}" type="parTrans" cxnId="{F33E8F04-8F39-4D59-9CF7-454745D3BD8F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D565077-36FC-4B44-A78B-E98F5CD8890B}" type="sibTrans" cxnId="{F33E8F04-8F39-4D59-9CF7-454745D3BD8F}">
      <dgm:prSet/>
      <dgm:spPr/>
      <dgm:t>
        <a:bodyPr/>
        <a:lstStyle/>
        <a:p>
          <a:endParaRPr lang="en-US"/>
        </a:p>
      </dgm:t>
    </dgm:pt>
    <dgm:pt modelId="{3F02AF86-5830-45D5-9CE7-5717755D1559}" type="pres">
      <dgm:prSet presAssocID="{873CA234-CCD5-459F-9A32-8A0C09F00E2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261F8CB-C5CB-4834-AAB8-B264DB060720}" type="pres">
      <dgm:prSet presAssocID="{873CA234-CCD5-459F-9A32-8A0C09F00E26}" presName="cycle" presStyleCnt="0"/>
      <dgm:spPr/>
    </dgm:pt>
    <dgm:pt modelId="{96AEFAEE-057B-4A00-AFAE-B50DD2E37C83}" type="pres">
      <dgm:prSet presAssocID="{873CA234-CCD5-459F-9A32-8A0C09F00E26}" presName="centerShape" presStyleCnt="0"/>
      <dgm:spPr/>
    </dgm:pt>
    <dgm:pt modelId="{D24F3916-3E0E-421E-B8AA-FED43A63F2ED}" type="pres">
      <dgm:prSet presAssocID="{873CA234-CCD5-459F-9A32-8A0C09F00E26}" presName="connSite" presStyleLbl="node1" presStyleIdx="0" presStyleCnt="3"/>
      <dgm:spPr/>
    </dgm:pt>
    <dgm:pt modelId="{7DD4049A-80EB-489B-8D0A-5AF752713B15}" type="pres">
      <dgm:prSet presAssocID="{873CA234-CCD5-459F-9A32-8A0C09F00E26}" presName="visible" presStyleLbl="node1" presStyleIdx="0" presStyleCnt="3" custScaleX="103608" custScaleY="107865" custLinFactNeighborX="28695" custLinFactNeighborY="1143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DA95C2B-D270-472F-B7B4-94945AD1F403}" type="pres">
      <dgm:prSet presAssocID="{63D55C5E-551D-4635-98AA-1ECD2AA506D3}" presName="Name25" presStyleLbl="parChTrans1D1" presStyleIdx="0" presStyleCnt="2"/>
      <dgm:spPr/>
    </dgm:pt>
    <dgm:pt modelId="{5571C832-2A37-416C-8563-DC55A6E137F5}" type="pres">
      <dgm:prSet presAssocID="{907E24BC-AE24-4D3C-A7E1-DE7E9B13E6AC}" presName="node" presStyleCnt="0"/>
      <dgm:spPr/>
    </dgm:pt>
    <dgm:pt modelId="{3DEA9CB6-713D-4C46-A878-0B4576226ED9}" type="pres">
      <dgm:prSet presAssocID="{907E24BC-AE24-4D3C-A7E1-DE7E9B13E6AC}" presName="parentNode" presStyleLbl="node1" presStyleIdx="1" presStyleCnt="3" custLinFactX="11613" custLinFactNeighborX="100000" custLinFactNeighborY="46875">
        <dgm:presLayoutVars>
          <dgm:chMax val="1"/>
          <dgm:bulletEnabled val="1"/>
        </dgm:presLayoutVars>
      </dgm:prSet>
      <dgm:spPr/>
    </dgm:pt>
    <dgm:pt modelId="{46FC17D8-574C-4EF2-8745-5391495DA0E3}" type="pres">
      <dgm:prSet presAssocID="{907E24BC-AE24-4D3C-A7E1-DE7E9B13E6AC}" presName="childNode" presStyleLbl="revTx" presStyleIdx="0" presStyleCnt="0">
        <dgm:presLayoutVars>
          <dgm:bulletEnabled val="1"/>
        </dgm:presLayoutVars>
      </dgm:prSet>
      <dgm:spPr/>
    </dgm:pt>
    <dgm:pt modelId="{A9D38273-72D7-47EE-B0F9-CDBBF25F259C}" type="pres">
      <dgm:prSet presAssocID="{1DE0BD73-C4EE-4D8D-AB91-FAD1E88DD776}" presName="Name25" presStyleLbl="parChTrans1D1" presStyleIdx="1" presStyleCnt="2"/>
      <dgm:spPr/>
    </dgm:pt>
    <dgm:pt modelId="{4BC9EE53-DD56-4C94-90B0-25CA9B9BE0A3}" type="pres">
      <dgm:prSet presAssocID="{013FF341-C756-43FD-A27B-8DCDD1A49BFD}" presName="node" presStyleCnt="0"/>
      <dgm:spPr/>
    </dgm:pt>
    <dgm:pt modelId="{74C7BB6B-6145-4254-914E-F58FE91BAA59}" type="pres">
      <dgm:prSet presAssocID="{013FF341-C756-43FD-A27B-8DCDD1A49BFD}" presName="parentNode" presStyleLbl="node1" presStyleIdx="2" presStyleCnt="3" custLinFactX="11079" custLinFactNeighborX="100000" custLinFactNeighborY="-5658">
        <dgm:presLayoutVars>
          <dgm:chMax val="1"/>
          <dgm:bulletEnabled val="1"/>
        </dgm:presLayoutVars>
      </dgm:prSet>
      <dgm:spPr/>
    </dgm:pt>
    <dgm:pt modelId="{1F2084F0-6828-4F42-A42B-07E99F01FE0F}" type="pres">
      <dgm:prSet presAssocID="{013FF341-C756-43FD-A27B-8DCDD1A49BF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F33E8F04-8F39-4D59-9CF7-454745D3BD8F}" srcId="{873CA234-CCD5-459F-9A32-8A0C09F00E26}" destId="{013FF341-C756-43FD-A27B-8DCDD1A49BFD}" srcOrd="1" destOrd="0" parTransId="{1DE0BD73-C4EE-4D8D-AB91-FAD1E88DD776}" sibTransId="{DD565077-36FC-4B44-A78B-E98F5CD8890B}"/>
    <dgm:cxn modelId="{17FE4F0D-CF27-41DD-AC4C-9852C93867A7}" type="presOf" srcId="{1DE0BD73-C4EE-4D8D-AB91-FAD1E88DD776}" destId="{A9D38273-72D7-47EE-B0F9-CDBBF25F259C}" srcOrd="0" destOrd="0" presId="urn:microsoft.com/office/officeart/2005/8/layout/radial2"/>
    <dgm:cxn modelId="{2DA2A354-CFE7-45A1-BBD9-4EADA245B58F}" type="presOf" srcId="{873CA234-CCD5-459F-9A32-8A0C09F00E26}" destId="{3F02AF86-5830-45D5-9CE7-5717755D1559}" srcOrd="0" destOrd="0" presId="urn:microsoft.com/office/officeart/2005/8/layout/radial2"/>
    <dgm:cxn modelId="{89CC096D-E677-4FA6-9BC4-7BCF32E383AD}" type="presOf" srcId="{013FF341-C756-43FD-A27B-8DCDD1A49BFD}" destId="{74C7BB6B-6145-4254-914E-F58FE91BAA59}" srcOrd="0" destOrd="0" presId="urn:microsoft.com/office/officeart/2005/8/layout/radial2"/>
    <dgm:cxn modelId="{351555AF-0342-4601-8293-56A0FBB182A1}" type="presOf" srcId="{907E24BC-AE24-4D3C-A7E1-DE7E9B13E6AC}" destId="{3DEA9CB6-713D-4C46-A878-0B4576226ED9}" srcOrd="0" destOrd="0" presId="urn:microsoft.com/office/officeart/2005/8/layout/radial2"/>
    <dgm:cxn modelId="{0B6D07B9-CAC8-44AE-B9FB-2ED19053C7A3}" srcId="{873CA234-CCD5-459F-9A32-8A0C09F00E26}" destId="{907E24BC-AE24-4D3C-A7E1-DE7E9B13E6AC}" srcOrd="0" destOrd="0" parTransId="{63D55C5E-551D-4635-98AA-1ECD2AA506D3}" sibTransId="{162A2606-E29A-44B5-A471-6B7B5E46B968}"/>
    <dgm:cxn modelId="{D292ECC7-0162-49F4-8A33-844C001FB1F4}" type="presOf" srcId="{63D55C5E-551D-4635-98AA-1ECD2AA506D3}" destId="{ADA95C2B-D270-472F-B7B4-94945AD1F403}" srcOrd="0" destOrd="0" presId="urn:microsoft.com/office/officeart/2005/8/layout/radial2"/>
    <dgm:cxn modelId="{7609B89E-95C0-4F7E-9A02-736F113E998C}" type="presParOf" srcId="{3F02AF86-5830-45D5-9CE7-5717755D1559}" destId="{2261F8CB-C5CB-4834-AAB8-B264DB060720}" srcOrd="0" destOrd="0" presId="urn:microsoft.com/office/officeart/2005/8/layout/radial2"/>
    <dgm:cxn modelId="{5910EF8B-8CDD-4B23-A485-5F2296E56253}" type="presParOf" srcId="{2261F8CB-C5CB-4834-AAB8-B264DB060720}" destId="{96AEFAEE-057B-4A00-AFAE-B50DD2E37C83}" srcOrd="0" destOrd="0" presId="urn:microsoft.com/office/officeart/2005/8/layout/radial2"/>
    <dgm:cxn modelId="{BD7A2A64-02BC-4D30-971F-90EA88D00E24}" type="presParOf" srcId="{96AEFAEE-057B-4A00-AFAE-B50DD2E37C83}" destId="{D24F3916-3E0E-421E-B8AA-FED43A63F2ED}" srcOrd="0" destOrd="0" presId="urn:microsoft.com/office/officeart/2005/8/layout/radial2"/>
    <dgm:cxn modelId="{E68A0520-2296-4176-A8E1-F94DDBF2E663}" type="presParOf" srcId="{96AEFAEE-057B-4A00-AFAE-B50DD2E37C83}" destId="{7DD4049A-80EB-489B-8D0A-5AF752713B15}" srcOrd="1" destOrd="0" presId="urn:microsoft.com/office/officeart/2005/8/layout/radial2"/>
    <dgm:cxn modelId="{2088401D-D8F0-4941-921B-8A454C61E9C6}" type="presParOf" srcId="{2261F8CB-C5CB-4834-AAB8-B264DB060720}" destId="{ADA95C2B-D270-472F-B7B4-94945AD1F403}" srcOrd="1" destOrd="0" presId="urn:microsoft.com/office/officeart/2005/8/layout/radial2"/>
    <dgm:cxn modelId="{67B66024-C820-4953-98A4-1F3D1EDE6822}" type="presParOf" srcId="{2261F8CB-C5CB-4834-AAB8-B264DB060720}" destId="{5571C832-2A37-416C-8563-DC55A6E137F5}" srcOrd="2" destOrd="0" presId="urn:microsoft.com/office/officeart/2005/8/layout/radial2"/>
    <dgm:cxn modelId="{8278506D-E4BF-4A63-B4E7-533C125231F3}" type="presParOf" srcId="{5571C832-2A37-416C-8563-DC55A6E137F5}" destId="{3DEA9CB6-713D-4C46-A878-0B4576226ED9}" srcOrd="0" destOrd="0" presId="urn:microsoft.com/office/officeart/2005/8/layout/radial2"/>
    <dgm:cxn modelId="{E39D4D29-E2F2-4AB9-996F-E0F605B798DE}" type="presParOf" srcId="{5571C832-2A37-416C-8563-DC55A6E137F5}" destId="{46FC17D8-574C-4EF2-8745-5391495DA0E3}" srcOrd="1" destOrd="0" presId="urn:microsoft.com/office/officeart/2005/8/layout/radial2"/>
    <dgm:cxn modelId="{4D591690-A39E-4F2E-99DD-8A11DBD21864}" type="presParOf" srcId="{2261F8CB-C5CB-4834-AAB8-B264DB060720}" destId="{A9D38273-72D7-47EE-B0F9-CDBBF25F259C}" srcOrd="3" destOrd="0" presId="urn:microsoft.com/office/officeart/2005/8/layout/radial2"/>
    <dgm:cxn modelId="{C1BD0317-7673-44FD-AE9D-389B22F7EE13}" type="presParOf" srcId="{2261F8CB-C5CB-4834-AAB8-B264DB060720}" destId="{4BC9EE53-DD56-4C94-90B0-25CA9B9BE0A3}" srcOrd="4" destOrd="0" presId="urn:microsoft.com/office/officeart/2005/8/layout/radial2"/>
    <dgm:cxn modelId="{14A5A325-EBB9-40E4-9548-38ECB700E95E}" type="presParOf" srcId="{4BC9EE53-DD56-4C94-90B0-25CA9B9BE0A3}" destId="{74C7BB6B-6145-4254-914E-F58FE91BAA59}" srcOrd="0" destOrd="0" presId="urn:microsoft.com/office/officeart/2005/8/layout/radial2"/>
    <dgm:cxn modelId="{589F5E3B-DD34-4DE0-934A-7D4A6263ECB8}" type="presParOf" srcId="{4BC9EE53-DD56-4C94-90B0-25CA9B9BE0A3}" destId="{1F2084F0-6828-4F42-A42B-07E99F01FE0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898532-5A7F-4733-B17E-FF0090F49D5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D70291A0-26C2-4856-8D11-7350140F6838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O" sz="2000" dirty="0">
              <a:latin typeface="Arial Narrow" panose="020B0606020202030204" pitchFamily="34" charset="0"/>
              <a:ea typeface="Arial Narrow"/>
              <a:cs typeface="Arial Narrow"/>
              <a:sym typeface="Arial Narrow"/>
            </a:rPr>
            <a:t>Planes de trabajo conjunto en temas como: enfoques diferenciales, étnicos y pedagogía</a:t>
          </a:r>
          <a:endParaRPr lang="es-CO" sz="2000" b="1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B1EF20E-B2D0-40C7-B070-90B206258B31}" type="parTrans" cxnId="{863FF560-0CB9-4498-9692-079E46C8FFAD}">
      <dgm:prSet/>
      <dgm:spPr/>
      <dgm:t>
        <a:bodyPr/>
        <a:lstStyle/>
        <a:p>
          <a:endParaRPr lang="es-CO" sz="14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C1309E7-78E1-468E-A071-F00DFA42BDF7}" type="sibTrans" cxnId="{863FF560-0CB9-4498-9692-079E46C8FFAD}">
      <dgm:prSet/>
      <dgm:spPr/>
      <dgm:t>
        <a:bodyPr/>
        <a:lstStyle/>
        <a:p>
          <a:endParaRPr lang="es-CO" sz="14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EE0A371B-C1C2-4A05-BE92-EEE4E4C19F10}">
      <dgm:prSet custT="1"/>
      <dgm:spPr>
        <a:ln>
          <a:noFill/>
        </a:ln>
      </dgm:spPr>
      <dgm:t>
        <a:bodyPr/>
        <a:lstStyle/>
        <a:p>
          <a:pPr algn="just"/>
          <a:endParaRPr lang="es-CO" sz="14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7AEB29E4-9B2A-4B6A-B788-A885391051AE}" type="parTrans" cxnId="{59E23D37-B66A-4C21-A429-BE7BC1C03145}">
      <dgm:prSet/>
      <dgm:spPr/>
      <dgm:t>
        <a:bodyPr/>
        <a:lstStyle/>
        <a:p>
          <a:endParaRPr lang="es-CO" sz="14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72C3B00-F1F5-4B62-92E5-36FFFFF96A99}" type="sibTrans" cxnId="{59E23D37-B66A-4C21-A429-BE7BC1C03145}">
      <dgm:prSet/>
      <dgm:spPr/>
      <dgm:t>
        <a:bodyPr/>
        <a:lstStyle/>
        <a:p>
          <a:endParaRPr lang="es-CO" sz="14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DD1B615-D71C-4847-A455-1A7CFB0CBEC8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>
              <a:latin typeface="Arial Narrow" panose="020B0606020202030204" pitchFamily="34" charset="0"/>
            </a:rPr>
            <a:t>Proyectos de cooperación internacional conjuntos</a:t>
          </a:r>
        </a:p>
      </dgm:t>
    </dgm:pt>
    <dgm:pt modelId="{F07FD67E-05F8-4BF3-8A0E-1A4E652AEBC4}" type="parTrans" cxnId="{4D950B1C-C31D-4F2C-8334-ACE11DD6604B}">
      <dgm:prSet/>
      <dgm:spPr/>
      <dgm:t>
        <a:bodyPr/>
        <a:lstStyle/>
        <a:p>
          <a:endParaRPr lang="es-ES" sz="1400">
            <a:latin typeface="Arial Narrow" panose="020B0606020202030204" pitchFamily="34" charset="0"/>
          </a:endParaRPr>
        </a:p>
      </dgm:t>
    </dgm:pt>
    <dgm:pt modelId="{2D1B3A9F-9AA4-42A7-9B37-E139D7F3DE48}" type="sibTrans" cxnId="{4D950B1C-C31D-4F2C-8334-ACE11DD6604B}">
      <dgm:prSet/>
      <dgm:spPr/>
      <dgm:t>
        <a:bodyPr/>
        <a:lstStyle/>
        <a:p>
          <a:endParaRPr lang="es-ES" sz="1400">
            <a:latin typeface="Arial Narrow" panose="020B0606020202030204" pitchFamily="34" charset="0"/>
          </a:endParaRPr>
        </a:p>
      </dgm:t>
    </dgm:pt>
    <dgm:pt modelId="{62F5E78E-D59D-48BA-8612-4AEFCBFEDCDC}">
      <dgm:prSet custT="1"/>
      <dgm:spPr>
        <a:ln>
          <a:noFill/>
        </a:ln>
      </dgm:spPr>
      <dgm:t>
        <a:bodyPr/>
        <a:lstStyle/>
        <a:p>
          <a:pPr algn="just" rtl="0"/>
          <a:endParaRPr lang="es-CO" sz="1400" dirty="0">
            <a:latin typeface="Arial Narrow" panose="020B0606020202030204" pitchFamily="34" charset="0"/>
          </a:endParaRPr>
        </a:p>
      </dgm:t>
    </dgm:pt>
    <dgm:pt modelId="{78ECCDFD-03A2-4E9C-8422-652DE2C6CF8D}" type="parTrans" cxnId="{4E28A9D1-F707-46AF-8C2B-D770133D34A4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6AD11596-A337-440A-A5EB-7C77CFEFEB56}" type="sibTrans" cxnId="{4E28A9D1-F707-46AF-8C2B-D770133D34A4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EB6C4144-4BE4-4762-B061-7C5DE1F6965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>
              <a:latin typeface="Arial Narrow" panose="020B0606020202030204" pitchFamily="34" charset="0"/>
              <a:ea typeface="Arial Narrow"/>
              <a:cs typeface="Arial Narrow"/>
              <a:sym typeface="Arial Narrow"/>
            </a:rPr>
            <a:t>Articulación para la recepción de informes e insumos de la SC como aportes al mandato de cada mecanismo</a:t>
          </a:r>
          <a:endParaRPr lang="es-CO" sz="2000" dirty="0">
            <a:latin typeface="Arial Narrow" panose="020B0606020202030204" pitchFamily="34" charset="0"/>
          </a:endParaRPr>
        </a:p>
      </dgm:t>
    </dgm:pt>
    <dgm:pt modelId="{B08934B5-9611-4216-96E2-D9CAF4E67504}" type="parTrans" cxnId="{6EA5E097-B4A2-4AFF-916C-A39C71ECF0F2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C8FD7293-6F21-48E1-95E8-F86D2A1781BE}" type="sibTrans" cxnId="{6EA5E097-B4A2-4AFF-916C-A39C71ECF0F2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4011D2AC-04DF-4F9C-9B23-96C5557139C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000" dirty="0">
              <a:latin typeface="Arial Narrow" panose="020B0606020202030204" pitchFamily="34" charset="0"/>
              <a:ea typeface="Arial Narrow"/>
              <a:cs typeface="Arial Narrow"/>
              <a:sym typeface="Arial Narrow"/>
            </a:rPr>
            <a:t>Acuerdos para el intercambio de información entre los mecanismos</a:t>
          </a:r>
          <a:endParaRPr lang="es-CO" sz="2000" dirty="0">
            <a:latin typeface="Arial Narrow" panose="020B0606020202030204" pitchFamily="34" charset="0"/>
          </a:endParaRPr>
        </a:p>
      </dgm:t>
    </dgm:pt>
    <dgm:pt modelId="{31F6700A-27ED-48AE-9ACE-A4B1FB1023BB}" type="parTrans" cxnId="{A3332CB1-568B-4424-A513-69B176166136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518950F8-0A4B-4C06-AAAD-1B078BDB2C28}" type="sibTrans" cxnId="{A3332CB1-568B-4424-A513-69B176166136}">
      <dgm:prSet/>
      <dgm:spPr/>
      <dgm:t>
        <a:bodyPr/>
        <a:lstStyle/>
        <a:p>
          <a:endParaRPr lang="es-CO" sz="1400">
            <a:latin typeface="Arial Narrow" panose="020B0606020202030204" pitchFamily="34" charset="0"/>
          </a:endParaRPr>
        </a:p>
      </dgm:t>
    </dgm:pt>
    <dgm:pt modelId="{28DEB442-B3FF-4C20-9D2B-8449686811FA}" type="pres">
      <dgm:prSet presAssocID="{C3898532-5A7F-4733-B17E-FF0090F49D5D}" presName="linear" presStyleCnt="0">
        <dgm:presLayoutVars>
          <dgm:dir/>
          <dgm:animLvl val="lvl"/>
          <dgm:resizeHandles val="exact"/>
        </dgm:presLayoutVars>
      </dgm:prSet>
      <dgm:spPr/>
    </dgm:pt>
    <dgm:pt modelId="{8FF55D08-CFFE-4C76-9B12-60EA19BF1A1F}" type="pres">
      <dgm:prSet presAssocID="{D70291A0-26C2-4856-8D11-7350140F6838}" presName="parentLin" presStyleCnt="0"/>
      <dgm:spPr/>
    </dgm:pt>
    <dgm:pt modelId="{AAC551E9-4E05-4471-AF6E-7F9690AE8FE7}" type="pres">
      <dgm:prSet presAssocID="{D70291A0-26C2-4856-8D11-7350140F6838}" presName="parentLeftMargin" presStyleLbl="node1" presStyleIdx="0" presStyleCnt="4"/>
      <dgm:spPr/>
    </dgm:pt>
    <dgm:pt modelId="{316B2241-E6CA-4354-853D-30AFD9CF2046}" type="pres">
      <dgm:prSet presAssocID="{D70291A0-26C2-4856-8D11-7350140F6838}" presName="parentText" presStyleLbl="node1" presStyleIdx="0" presStyleCnt="4" custScaleX="142857" custScaleY="96447">
        <dgm:presLayoutVars>
          <dgm:chMax val="0"/>
          <dgm:bulletEnabled val="1"/>
        </dgm:presLayoutVars>
      </dgm:prSet>
      <dgm:spPr/>
    </dgm:pt>
    <dgm:pt modelId="{8F45697F-DCD3-46C5-9EA0-184B9D36A877}" type="pres">
      <dgm:prSet presAssocID="{D70291A0-26C2-4856-8D11-7350140F6838}" presName="negativeSpace" presStyleCnt="0"/>
      <dgm:spPr/>
    </dgm:pt>
    <dgm:pt modelId="{2DD87B1E-BD4C-4D16-8E81-26E6C7B97A9E}" type="pres">
      <dgm:prSet presAssocID="{D70291A0-26C2-4856-8D11-7350140F6838}" presName="childText" presStyleLbl="conFgAcc1" presStyleIdx="0" presStyleCnt="4">
        <dgm:presLayoutVars>
          <dgm:bulletEnabled val="1"/>
        </dgm:presLayoutVars>
      </dgm:prSet>
      <dgm:spPr/>
    </dgm:pt>
    <dgm:pt modelId="{F40562D9-B3C7-4405-8804-B1DD02BB1B66}" type="pres">
      <dgm:prSet presAssocID="{0C1309E7-78E1-468E-A071-F00DFA42BDF7}" presName="spaceBetweenRectangles" presStyleCnt="0"/>
      <dgm:spPr/>
    </dgm:pt>
    <dgm:pt modelId="{4BA5D671-0DF9-46C1-8971-EC49CA76603A}" type="pres">
      <dgm:prSet presAssocID="{8DD1B615-D71C-4847-A455-1A7CFB0CBEC8}" presName="parentLin" presStyleCnt="0"/>
      <dgm:spPr/>
    </dgm:pt>
    <dgm:pt modelId="{02A40354-D126-4E7A-9767-207FCD639BB9}" type="pres">
      <dgm:prSet presAssocID="{8DD1B615-D71C-4847-A455-1A7CFB0CBEC8}" presName="parentLeftMargin" presStyleLbl="node1" presStyleIdx="0" presStyleCnt="4"/>
      <dgm:spPr/>
    </dgm:pt>
    <dgm:pt modelId="{771071C4-C1FE-4813-A445-5050F1980225}" type="pres">
      <dgm:prSet presAssocID="{8DD1B615-D71C-4847-A455-1A7CFB0CBEC8}" presName="parentText" presStyleLbl="node1" presStyleIdx="1" presStyleCnt="4" custScaleX="139617" custScaleY="101126">
        <dgm:presLayoutVars>
          <dgm:chMax val="0"/>
          <dgm:bulletEnabled val="1"/>
        </dgm:presLayoutVars>
      </dgm:prSet>
      <dgm:spPr/>
    </dgm:pt>
    <dgm:pt modelId="{3BEBB90E-0C9E-42CC-92E4-8CE0AA110EC3}" type="pres">
      <dgm:prSet presAssocID="{8DD1B615-D71C-4847-A455-1A7CFB0CBEC8}" presName="negativeSpace" presStyleCnt="0"/>
      <dgm:spPr/>
    </dgm:pt>
    <dgm:pt modelId="{C07D4FFC-1F79-4187-80BE-8556F096D17D}" type="pres">
      <dgm:prSet presAssocID="{8DD1B615-D71C-4847-A455-1A7CFB0CBEC8}" presName="childText" presStyleLbl="conFgAcc1" presStyleIdx="1" presStyleCnt="4">
        <dgm:presLayoutVars>
          <dgm:bulletEnabled val="1"/>
        </dgm:presLayoutVars>
      </dgm:prSet>
      <dgm:spPr/>
    </dgm:pt>
    <dgm:pt modelId="{6E6A3383-0513-4FCF-AD12-5E738622C1B8}" type="pres">
      <dgm:prSet presAssocID="{2D1B3A9F-9AA4-42A7-9B37-E139D7F3DE48}" presName="spaceBetweenRectangles" presStyleCnt="0"/>
      <dgm:spPr/>
    </dgm:pt>
    <dgm:pt modelId="{4C80281F-C372-485E-AA03-4C3174D56C1B}" type="pres">
      <dgm:prSet presAssocID="{EB6C4144-4BE4-4762-B061-7C5DE1F69651}" presName="parentLin" presStyleCnt="0"/>
      <dgm:spPr/>
    </dgm:pt>
    <dgm:pt modelId="{81A252C7-08C1-42B2-AFAA-11951514EB95}" type="pres">
      <dgm:prSet presAssocID="{EB6C4144-4BE4-4762-B061-7C5DE1F69651}" presName="parentLeftMargin" presStyleLbl="node1" presStyleIdx="1" presStyleCnt="4"/>
      <dgm:spPr/>
    </dgm:pt>
    <dgm:pt modelId="{5E63CFB6-FA79-469F-A982-9E924085A473}" type="pres">
      <dgm:prSet presAssocID="{EB6C4144-4BE4-4762-B061-7C5DE1F69651}" presName="parentText" presStyleLbl="node1" presStyleIdx="2" presStyleCnt="4" custScaleX="136747" custScaleY="114252">
        <dgm:presLayoutVars>
          <dgm:chMax val="0"/>
          <dgm:bulletEnabled val="1"/>
        </dgm:presLayoutVars>
      </dgm:prSet>
      <dgm:spPr/>
    </dgm:pt>
    <dgm:pt modelId="{2B387517-D63C-4C50-9A00-C5C072993C59}" type="pres">
      <dgm:prSet presAssocID="{EB6C4144-4BE4-4762-B061-7C5DE1F69651}" presName="negativeSpace" presStyleCnt="0"/>
      <dgm:spPr/>
    </dgm:pt>
    <dgm:pt modelId="{51623BB6-DE9F-4F3C-9BD6-4BDB3BCC949D}" type="pres">
      <dgm:prSet presAssocID="{EB6C4144-4BE4-4762-B061-7C5DE1F69651}" presName="childText" presStyleLbl="conFgAcc1" presStyleIdx="2" presStyleCnt="4">
        <dgm:presLayoutVars>
          <dgm:bulletEnabled val="1"/>
        </dgm:presLayoutVars>
      </dgm:prSet>
      <dgm:spPr>
        <a:ln>
          <a:noFill/>
        </a:ln>
      </dgm:spPr>
    </dgm:pt>
    <dgm:pt modelId="{6A2C0DA9-A63E-4432-87E0-6055BB8B5EE2}" type="pres">
      <dgm:prSet presAssocID="{C8FD7293-6F21-48E1-95E8-F86D2A1781BE}" presName="spaceBetweenRectangles" presStyleCnt="0"/>
      <dgm:spPr/>
    </dgm:pt>
    <dgm:pt modelId="{FB5D6369-9732-4630-9058-0F7F95C5B211}" type="pres">
      <dgm:prSet presAssocID="{4011D2AC-04DF-4F9C-9B23-96C5557139C6}" presName="parentLin" presStyleCnt="0"/>
      <dgm:spPr/>
    </dgm:pt>
    <dgm:pt modelId="{23AC25B3-2184-4F90-AB8D-0B2FC39011E1}" type="pres">
      <dgm:prSet presAssocID="{4011D2AC-04DF-4F9C-9B23-96C5557139C6}" presName="parentLeftMargin" presStyleLbl="node1" presStyleIdx="2" presStyleCnt="4"/>
      <dgm:spPr/>
    </dgm:pt>
    <dgm:pt modelId="{6548876A-C2B8-4B1A-A261-0885003FD692}" type="pres">
      <dgm:prSet presAssocID="{4011D2AC-04DF-4F9C-9B23-96C5557139C6}" presName="parentText" presStyleLbl="node1" presStyleIdx="3" presStyleCnt="4" custScaleX="137312" custScaleY="98177">
        <dgm:presLayoutVars>
          <dgm:chMax val="0"/>
          <dgm:bulletEnabled val="1"/>
        </dgm:presLayoutVars>
      </dgm:prSet>
      <dgm:spPr/>
    </dgm:pt>
    <dgm:pt modelId="{4791DD8C-5509-477E-936C-C638C8BEE339}" type="pres">
      <dgm:prSet presAssocID="{4011D2AC-04DF-4F9C-9B23-96C5557139C6}" presName="negativeSpace" presStyleCnt="0"/>
      <dgm:spPr/>
    </dgm:pt>
    <dgm:pt modelId="{17CDEC47-96DD-4FA7-8EC3-719EFDF82AE8}" type="pres">
      <dgm:prSet presAssocID="{4011D2AC-04DF-4F9C-9B23-96C5557139C6}" presName="childText" presStyleLbl="conFgAcc1" presStyleIdx="3" presStyleCnt="4" custLinFactNeighborX="12647" custLinFactNeighborY="17205">
        <dgm:presLayoutVars>
          <dgm:bulletEnabled val="1"/>
        </dgm:presLayoutVars>
      </dgm:prSet>
      <dgm:spPr>
        <a:ln>
          <a:noFill/>
        </a:ln>
      </dgm:spPr>
    </dgm:pt>
  </dgm:ptLst>
  <dgm:cxnLst>
    <dgm:cxn modelId="{4D950B1C-C31D-4F2C-8334-ACE11DD6604B}" srcId="{C3898532-5A7F-4733-B17E-FF0090F49D5D}" destId="{8DD1B615-D71C-4847-A455-1A7CFB0CBEC8}" srcOrd="1" destOrd="0" parTransId="{F07FD67E-05F8-4BF3-8A0E-1A4E652AEBC4}" sibTransId="{2D1B3A9F-9AA4-42A7-9B37-E139D7F3DE48}"/>
    <dgm:cxn modelId="{B5DE081E-B78B-487B-902F-BBBD05478370}" type="presOf" srcId="{4011D2AC-04DF-4F9C-9B23-96C5557139C6}" destId="{23AC25B3-2184-4F90-AB8D-0B2FC39011E1}" srcOrd="0" destOrd="0" presId="urn:microsoft.com/office/officeart/2005/8/layout/list1"/>
    <dgm:cxn modelId="{D0222636-D5EA-4D44-BEE1-47071FB73543}" type="presOf" srcId="{C3898532-5A7F-4733-B17E-FF0090F49D5D}" destId="{28DEB442-B3FF-4C20-9D2B-8449686811FA}" srcOrd="0" destOrd="0" presId="urn:microsoft.com/office/officeart/2005/8/layout/list1"/>
    <dgm:cxn modelId="{59E23D37-B66A-4C21-A429-BE7BC1C03145}" srcId="{D70291A0-26C2-4856-8D11-7350140F6838}" destId="{EE0A371B-C1C2-4A05-BE92-EEE4E4C19F10}" srcOrd="0" destOrd="0" parTransId="{7AEB29E4-9B2A-4B6A-B788-A885391051AE}" sibTransId="{A72C3B00-F1F5-4B62-92E5-36FFFFF96A99}"/>
    <dgm:cxn modelId="{B2900649-384C-441A-9165-CFC02CB77F9A}" type="presOf" srcId="{62F5E78E-D59D-48BA-8612-4AEFCBFEDCDC}" destId="{C07D4FFC-1F79-4187-80BE-8556F096D17D}" srcOrd="0" destOrd="0" presId="urn:microsoft.com/office/officeart/2005/8/layout/list1"/>
    <dgm:cxn modelId="{E6E2A554-AF82-4602-A360-251917AB9345}" type="presOf" srcId="{4011D2AC-04DF-4F9C-9B23-96C5557139C6}" destId="{6548876A-C2B8-4B1A-A261-0885003FD692}" srcOrd="1" destOrd="0" presId="urn:microsoft.com/office/officeart/2005/8/layout/list1"/>
    <dgm:cxn modelId="{863FF560-0CB9-4498-9692-079E46C8FFAD}" srcId="{C3898532-5A7F-4733-B17E-FF0090F49D5D}" destId="{D70291A0-26C2-4856-8D11-7350140F6838}" srcOrd="0" destOrd="0" parTransId="{5B1EF20E-B2D0-40C7-B070-90B206258B31}" sibTransId="{0C1309E7-78E1-468E-A071-F00DFA42BDF7}"/>
    <dgm:cxn modelId="{6EA5E097-B4A2-4AFF-916C-A39C71ECF0F2}" srcId="{C3898532-5A7F-4733-B17E-FF0090F49D5D}" destId="{EB6C4144-4BE4-4762-B061-7C5DE1F69651}" srcOrd="2" destOrd="0" parTransId="{B08934B5-9611-4216-96E2-D9CAF4E67504}" sibTransId="{C8FD7293-6F21-48E1-95E8-F86D2A1781BE}"/>
    <dgm:cxn modelId="{9CCCA49C-D7F1-4074-BADD-625076DF8F78}" type="presOf" srcId="{EE0A371B-C1C2-4A05-BE92-EEE4E4C19F10}" destId="{2DD87B1E-BD4C-4D16-8E81-26E6C7B97A9E}" srcOrd="0" destOrd="0" presId="urn:microsoft.com/office/officeart/2005/8/layout/list1"/>
    <dgm:cxn modelId="{D27A76A3-561C-4CE9-8C38-376E913726F5}" type="presOf" srcId="{D70291A0-26C2-4856-8D11-7350140F6838}" destId="{AAC551E9-4E05-4471-AF6E-7F9690AE8FE7}" srcOrd="0" destOrd="0" presId="urn:microsoft.com/office/officeart/2005/8/layout/list1"/>
    <dgm:cxn modelId="{A3332CB1-568B-4424-A513-69B176166136}" srcId="{C3898532-5A7F-4733-B17E-FF0090F49D5D}" destId="{4011D2AC-04DF-4F9C-9B23-96C5557139C6}" srcOrd="3" destOrd="0" parTransId="{31F6700A-27ED-48AE-9ACE-A4B1FB1023BB}" sibTransId="{518950F8-0A4B-4C06-AAAD-1B078BDB2C28}"/>
    <dgm:cxn modelId="{24EE2CC4-6134-4279-91BD-69F92D930366}" type="presOf" srcId="{8DD1B615-D71C-4847-A455-1A7CFB0CBEC8}" destId="{02A40354-D126-4E7A-9767-207FCD639BB9}" srcOrd="0" destOrd="0" presId="urn:microsoft.com/office/officeart/2005/8/layout/list1"/>
    <dgm:cxn modelId="{26B975D0-BFF8-4D33-B1A8-C4897A95F3A7}" type="presOf" srcId="{EB6C4144-4BE4-4762-B061-7C5DE1F69651}" destId="{5E63CFB6-FA79-469F-A982-9E924085A473}" srcOrd="1" destOrd="0" presId="urn:microsoft.com/office/officeart/2005/8/layout/list1"/>
    <dgm:cxn modelId="{4E28A9D1-F707-46AF-8C2B-D770133D34A4}" srcId="{8DD1B615-D71C-4847-A455-1A7CFB0CBEC8}" destId="{62F5E78E-D59D-48BA-8612-4AEFCBFEDCDC}" srcOrd="0" destOrd="0" parTransId="{78ECCDFD-03A2-4E9C-8422-652DE2C6CF8D}" sibTransId="{6AD11596-A337-440A-A5EB-7C77CFEFEB56}"/>
    <dgm:cxn modelId="{65745EDD-3DDF-45AC-BF01-EC5C06A75D91}" type="presOf" srcId="{D70291A0-26C2-4856-8D11-7350140F6838}" destId="{316B2241-E6CA-4354-853D-30AFD9CF2046}" srcOrd="1" destOrd="0" presId="urn:microsoft.com/office/officeart/2005/8/layout/list1"/>
    <dgm:cxn modelId="{C670BDEA-6713-4663-A17E-63A661CAD4C8}" type="presOf" srcId="{EB6C4144-4BE4-4762-B061-7C5DE1F69651}" destId="{81A252C7-08C1-42B2-AFAA-11951514EB95}" srcOrd="0" destOrd="0" presId="urn:microsoft.com/office/officeart/2005/8/layout/list1"/>
    <dgm:cxn modelId="{BB77D5EC-BF87-45E0-841F-9981F08EF86C}" type="presOf" srcId="{8DD1B615-D71C-4847-A455-1A7CFB0CBEC8}" destId="{771071C4-C1FE-4813-A445-5050F1980225}" srcOrd="1" destOrd="0" presId="urn:microsoft.com/office/officeart/2005/8/layout/list1"/>
    <dgm:cxn modelId="{A38591F0-D2B6-4455-AE16-C85F85017CBA}" type="presParOf" srcId="{28DEB442-B3FF-4C20-9D2B-8449686811FA}" destId="{8FF55D08-CFFE-4C76-9B12-60EA19BF1A1F}" srcOrd="0" destOrd="0" presId="urn:microsoft.com/office/officeart/2005/8/layout/list1"/>
    <dgm:cxn modelId="{AB11105E-DAD4-4C91-B317-1825D43391AA}" type="presParOf" srcId="{8FF55D08-CFFE-4C76-9B12-60EA19BF1A1F}" destId="{AAC551E9-4E05-4471-AF6E-7F9690AE8FE7}" srcOrd="0" destOrd="0" presId="urn:microsoft.com/office/officeart/2005/8/layout/list1"/>
    <dgm:cxn modelId="{51C74200-5044-4AE1-AABD-2029BC5C9D96}" type="presParOf" srcId="{8FF55D08-CFFE-4C76-9B12-60EA19BF1A1F}" destId="{316B2241-E6CA-4354-853D-30AFD9CF2046}" srcOrd="1" destOrd="0" presId="urn:microsoft.com/office/officeart/2005/8/layout/list1"/>
    <dgm:cxn modelId="{EB983F68-A620-47E4-9885-E6F355C79880}" type="presParOf" srcId="{28DEB442-B3FF-4C20-9D2B-8449686811FA}" destId="{8F45697F-DCD3-46C5-9EA0-184B9D36A877}" srcOrd="1" destOrd="0" presId="urn:microsoft.com/office/officeart/2005/8/layout/list1"/>
    <dgm:cxn modelId="{1D0DB83C-D6EE-4BAC-BA37-37D54A59CA73}" type="presParOf" srcId="{28DEB442-B3FF-4C20-9D2B-8449686811FA}" destId="{2DD87B1E-BD4C-4D16-8E81-26E6C7B97A9E}" srcOrd="2" destOrd="0" presId="urn:microsoft.com/office/officeart/2005/8/layout/list1"/>
    <dgm:cxn modelId="{71E19C5D-D459-41C6-93F6-5807565AB143}" type="presParOf" srcId="{28DEB442-B3FF-4C20-9D2B-8449686811FA}" destId="{F40562D9-B3C7-4405-8804-B1DD02BB1B66}" srcOrd="3" destOrd="0" presId="urn:microsoft.com/office/officeart/2005/8/layout/list1"/>
    <dgm:cxn modelId="{87C840AA-2B4B-4AE3-9B65-4DDB94AB1FBA}" type="presParOf" srcId="{28DEB442-B3FF-4C20-9D2B-8449686811FA}" destId="{4BA5D671-0DF9-46C1-8971-EC49CA76603A}" srcOrd="4" destOrd="0" presId="urn:microsoft.com/office/officeart/2005/8/layout/list1"/>
    <dgm:cxn modelId="{9FBAD692-B818-4C61-8A90-56A4AF7E817F}" type="presParOf" srcId="{4BA5D671-0DF9-46C1-8971-EC49CA76603A}" destId="{02A40354-D126-4E7A-9767-207FCD639BB9}" srcOrd="0" destOrd="0" presId="urn:microsoft.com/office/officeart/2005/8/layout/list1"/>
    <dgm:cxn modelId="{AA75DC8E-681A-4A10-B06E-C5383C1DF2DB}" type="presParOf" srcId="{4BA5D671-0DF9-46C1-8971-EC49CA76603A}" destId="{771071C4-C1FE-4813-A445-5050F1980225}" srcOrd="1" destOrd="0" presId="urn:microsoft.com/office/officeart/2005/8/layout/list1"/>
    <dgm:cxn modelId="{7B9ED9F0-6FF0-48F1-B5A5-AABB6F21E838}" type="presParOf" srcId="{28DEB442-B3FF-4C20-9D2B-8449686811FA}" destId="{3BEBB90E-0C9E-42CC-92E4-8CE0AA110EC3}" srcOrd="5" destOrd="0" presId="urn:microsoft.com/office/officeart/2005/8/layout/list1"/>
    <dgm:cxn modelId="{CEB8203A-95AE-4148-817C-9C31AC14A954}" type="presParOf" srcId="{28DEB442-B3FF-4C20-9D2B-8449686811FA}" destId="{C07D4FFC-1F79-4187-80BE-8556F096D17D}" srcOrd="6" destOrd="0" presId="urn:microsoft.com/office/officeart/2005/8/layout/list1"/>
    <dgm:cxn modelId="{55D0A22F-6482-495D-80AB-823F6750558E}" type="presParOf" srcId="{28DEB442-B3FF-4C20-9D2B-8449686811FA}" destId="{6E6A3383-0513-4FCF-AD12-5E738622C1B8}" srcOrd="7" destOrd="0" presId="urn:microsoft.com/office/officeart/2005/8/layout/list1"/>
    <dgm:cxn modelId="{CCA3E43B-7978-45EE-AE63-56B6AFA802A0}" type="presParOf" srcId="{28DEB442-B3FF-4C20-9D2B-8449686811FA}" destId="{4C80281F-C372-485E-AA03-4C3174D56C1B}" srcOrd="8" destOrd="0" presId="urn:microsoft.com/office/officeart/2005/8/layout/list1"/>
    <dgm:cxn modelId="{38443FC1-2863-41E7-AFC9-268A7EB925E0}" type="presParOf" srcId="{4C80281F-C372-485E-AA03-4C3174D56C1B}" destId="{81A252C7-08C1-42B2-AFAA-11951514EB95}" srcOrd="0" destOrd="0" presId="urn:microsoft.com/office/officeart/2005/8/layout/list1"/>
    <dgm:cxn modelId="{08212D4A-27A1-439F-8355-1C9A0DC66E0D}" type="presParOf" srcId="{4C80281F-C372-485E-AA03-4C3174D56C1B}" destId="{5E63CFB6-FA79-469F-A982-9E924085A473}" srcOrd="1" destOrd="0" presId="urn:microsoft.com/office/officeart/2005/8/layout/list1"/>
    <dgm:cxn modelId="{8CD2E8F6-354A-4EA8-8D04-FF0B89D80C89}" type="presParOf" srcId="{28DEB442-B3FF-4C20-9D2B-8449686811FA}" destId="{2B387517-D63C-4C50-9A00-C5C072993C59}" srcOrd="9" destOrd="0" presId="urn:microsoft.com/office/officeart/2005/8/layout/list1"/>
    <dgm:cxn modelId="{79BB9753-09CF-4EF3-AB5B-5F1DE29F4409}" type="presParOf" srcId="{28DEB442-B3FF-4C20-9D2B-8449686811FA}" destId="{51623BB6-DE9F-4F3C-9BD6-4BDB3BCC949D}" srcOrd="10" destOrd="0" presId="urn:microsoft.com/office/officeart/2005/8/layout/list1"/>
    <dgm:cxn modelId="{14EBA8E2-9E47-4918-8F64-2180338D0A74}" type="presParOf" srcId="{28DEB442-B3FF-4C20-9D2B-8449686811FA}" destId="{6A2C0DA9-A63E-4432-87E0-6055BB8B5EE2}" srcOrd="11" destOrd="0" presId="urn:microsoft.com/office/officeart/2005/8/layout/list1"/>
    <dgm:cxn modelId="{35C5542A-3478-4069-9177-6BB4EFAAC66A}" type="presParOf" srcId="{28DEB442-B3FF-4C20-9D2B-8449686811FA}" destId="{FB5D6369-9732-4630-9058-0F7F95C5B211}" srcOrd="12" destOrd="0" presId="urn:microsoft.com/office/officeart/2005/8/layout/list1"/>
    <dgm:cxn modelId="{DCB2EB5E-DFB0-407A-B0E9-E8E23315292E}" type="presParOf" srcId="{FB5D6369-9732-4630-9058-0F7F95C5B211}" destId="{23AC25B3-2184-4F90-AB8D-0B2FC39011E1}" srcOrd="0" destOrd="0" presId="urn:microsoft.com/office/officeart/2005/8/layout/list1"/>
    <dgm:cxn modelId="{42DCD4B8-1919-43AE-B429-53FB4E0A429A}" type="presParOf" srcId="{FB5D6369-9732-4630-9058-0F7F95C5B211}" destId="{6548876A-C2B8-4B1A-A261-0885003FD692}" srcOrd="1" destOrd="0" presId="urn:microsoft.com/office/officeart/2005/8/layout/list1"/>
    <dgm:cxn modelId="{E641CB91-BDFF-40D1-85B9-0FB8F3CF9B9F}" type="presParOf" srcId="{28DEB442-B3FF-4C20-9D2B-8449686811FA}" destId="{4791DD8C-5509-477E-936C-C638C8BEE339}" srcOrd="13" destOrd="0" presId="urn:microsoft.com/office/officeart/2005/8/layout/list1"/>
    <dgm:cxn modelId="{9C893A4B-CE9E-4D51-BF71-E198D4AB6CB3}" type="presParOf" srcId="{28DEB442-B3FF-4C20-9D2B-8449686811FA}" destId="{17CDEC47-96DD-4FA7-8EC3-719EFDF82AE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523435-4411-4935-B758-9B1A4D11D177}" type="doc">
      <dgm:prSet loTypeId="urn:microsoft.com/office/officeart/2005/8/layout/cycle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FB21B4E8-C1FC-4108-A1E2-B0C60C1E869D}">
      <dgm:prSet phldrT="[Texto]" custT="1"/>
      <dgm:spPr>
        <a:solidFill>
          <a:srgbClr val="8A7EAE"/>
        </a:solidFill>
      </dgm:spPr>
      <dgm:t>
        <a:bodyPr/>
        <a:lstStyle/>
        <a:p>
          <a:r>
            <a:rPr lang="es-CO" sz="1600" dirty="0">
              <a:solidFill>
                <a:schemeClr val="bg1"/>
              </a:solidFill>
              <a:latin typeface="Arial Narrow" panose="020B0606020202030204" pitchFamily="34" charset="0"/>
            </a:rPr>
            <a:t>6 círculos de saberes</a:t>
          </a:r>
        </a:p>
      </dgm:t>
    </dgm:pt>
    <dgm:pt modelId="{E9705396-F58F-4E43-BEB1-63F6BF6428FE}" type="parTrans" cxnId="{AD8B171A-4A0D-4B03-B120-DF4F9944F799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6731279-EFE6-4A83-A3D7-8262DBF2D668}" type="sibTrans" cxnId="{AD8B171A-4A0D-4B03-B120-DF4F9944F799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C676B142-1C30-4D77-847E-52C08FD7655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MX" sz="1400" dirty="0">
              <a:solidFill>
                <a:schemeClr val="bg1"/>
              </a:solidFill>
              <a:latin typeface="Arial Narrow" panose="020B0606020202030204" pitchFamily="34" charset="0"/>
            </a:rPr>
            <a:t>Villavicencio, Puerto Asís, Córdoba, Sincelejo, Apartadó y San José de Apartadó</a:t>
          </a:r>
          <a:endParaRPr lang="es-CO" sz="14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7FB075FE-2897-4E61-B2AD-3126F63D8005}" type="parTrans" cxnId="{1140FB10-B772-469E-AA7B-224F4D7101F3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4BE11713-9CBE-4294-AAFA-97CC33AD1124}" type="sibTrans" cxnId="{1140FB10-B772-469E-AA7B-224F4D7101F3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2C5CD827-983F-4BC5-A899-765009F64E8E}">
      <dgm:prSet phldrT="[Texto]" custT="1"/>
      <dgm:spPr>
        <a:solidFill>
          <a:srgbClr val="72979F"/>
        </a:solidFill>
      </dgm:spPr>
      <dgm:t>
        <a:bodyPr/>
        <a:lstStyle/>
        <a:p>
          <a:r>
            <a:rPr lang="es-MX" sz="1600">
              <a:solidFill>
                <a:schemeClr val="bg1"/>
              </a:solidFill>
              <a:latin typeface="Arial Narrow" panose="020B0606020202030204" pitchFamily="34" charset="0"/>
            </a:rPr>
            <a:t>104 familiares </a:t>
          </a:r>
          <a:endParaRPr lang="es-CO" sz="16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286FA69A-2398-40A4-BFAF-7399EDDF13C6}" type="parTrans" cxnId="{81F45A0D-74A3-4463-A39E-3D1E09B81CD0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4913BCF-E161-42F5-A93F-6EA62995B6F3}" type="sibTrans" cxnId="{81F45A0D-74A3-4463-A39E-3D1E09B81CD0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F4CE2809-9550-4677-81F9-C49276544AA8}">
      <dgm:prSet phldrT="[Texto]" custT="1"/>
      <dgm:spPr>
        <a:solidFill>
          <a:srgbClr val="72979F">
            <a:alpha val="72000"/>
          </a:srgbClr>
        </a:solidFill>
      </dgm:spPr>
      <dgm:t>
        <a:bodyPr/>
        <a:lstStyle/>
        <a:p>
          <a:r>
            <a:rPr lang="es-MX" sz="1200" dirty="0">
              <a:solidFill>
                <a:schemeClr val="bg1"/>
              </a:solidFill>
              <a:latin typeface="Arial Narrow" panose="020B0606020202030204" pitchFamily="34" charset="0"/>
            </a:rPr>
            <a:t>17 producciones artísticas y audiovisuales</a:t>
          </a:r>
          <a:endParaRPr lang="es-CO" sz="12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71D62AD6-B00F-405A-A76D-605284A3CC26}" type="parTrans" cxnId="{EF647B90-CD87-4EC7-B2A0-3B184CAA6770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C246662F-210C-4887-B17C-36D940C26D72}" type="sibTrans" cxnId="{EF647B90-CD87-4EC7-B2A0-3B184CAA6770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F5D2A4E5-B1E4-4A35-BC1D-FC148BC9AF2B}">
      <dgm:prSet phldrT="[Texto]" custT="1"/>
      <dgm:spPr>
        <a:solidFill>
          <a:srgbClr val="E68B65"/>
        </a:solidFill>
      </dgm:spPr>
      <dgm:t>
        <a:bodyPr/>
        <a:lstStyle/>
        <a:p>
          <a:r>
            <a:rPr lang="es-MX" sz="1800" dirty="0">
              <a:solidFill>
                <a:schemeClr val="bg1"/>
              </a:solidFill>
              <a:latin typeface="Arial Narrow" panose="020B0606020202030204" pitchFamily="34" charset="0"/>
            </a:rPr>
            <a:t>“</a:t>
          </a:r>
          <a:r>
            <a:rPr lang="es-MX" sz="1800" dirty="0" err="1">
              <a:solidFill>
                <a:schemeClr val="bg1"/>
              </a:solidFill>
              <a:latin typeface="Arial Narrow" panose="020B0606020202030204" pitchFamily="34" charset="0"/>
            </a:rPr>
            <a:t>BuscArte</a:t>
          </a:r>
          <a:r>
            <a:rPr lang="es-MX" sz="1800" dirty="0">
              <a:solidFill>
                <a:schemeClr val="bg1"/>
              </a:solidFill>
              <a:latin typeface="Arial Narrow" panose="020B0606020202030204" pitchFamily="34" charset="0"/>
            </a:rPr>
            <a:t>”</a:t>
          </a:r>
          <a:endParaRPr lang="es-CO" sz="180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ED239D55-3BA3-49DB-8D75-CFA3D2D06D55}" type="parTrans" cxnId="{6FC50B7A-B1E6-4EA8-8D66-661AE3AB4354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217F8CEB-5C94-4AFD-8072-152E9D7731EB}" type="sibTrans" cxnId="{6FC50B7A-B1E6-4EA8-8D66-661AE3AB4354}">
      <dgm:prSet/>
      <dgm:spPr/>
      <dgm:t>
        <a:bodyPr/>
        <a:lstStyle/>
        <a:p>
          <a:endParaRPr lang="es-CO" sz="140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C726FDBA-A548-4D3F-A3D4-F56FCD850740}" type="pres">
      <dgm:prSet presAssocID="{82523435-4411-4935-B758-9B1A4D11D177}" presName="cycle" presStyleCnt="0">
        <dgm:presLayoutVars>
          <dgm:dir/>
          <dgm:resizeHandles val="exact"/>
        </dgm:presLayoutVars>
      </dgm:prSet>
      <dgm:spPr/>
    </dgm:pt>
    <dgm:pt modelId="{48A0D18A-A131-4857-AAEB-40C2B132670D}" type="pres">
      <dgm:prSet presAssocID="{FB21B4E8-C1FC-4108-A1E2-B0C60C1E869D}" presName="node" presStyleLbl="node1" presStyleIdx="0" presStyleCnt="5">
        <dgm:presLayoutVars>
          <dgm:bulletEnabled val="1"/>
        </dgm:presLayoutVars>
      </dgm:prSet>
      <dgm:spPr/>
    </dgm:pt>
    <dgm:pt modelId="{D81C0534-0411-4914-81BF-AF380EDE8A00}" type="pres">
      <dgm:prSet presAssocID="{FB21B4E8-C1FC-4108-A1E2-B0C60C1E869D}" presName="spNode" presStyleCnt="0"/>
      <dgm:spPr/>
    </dgm:pt>
    <dgm:pt modelId="{A0A6F6BE-9EC6-4E31-AD1B-15EAB0369F42}" type="pres">
      <dgm:prSet presAssocID="{66731279-EFE6-4A83-A3D7-8262DBF2D668}" presName="sibTrans" presStyleLbl="sibTrans1D1" presStyleIdx="0" presStyleCnt="5"/>
      <dgm:spPr/>
    </dgm:pt>
    <dgm:pt modelId="{2D1EF51F-E34C-4700-9E30-130E41613FCF}" type="pres">
      <dgm:prSet presAssocID="{C676B142-1C30-4D77-847E-52C08FD7655F}" presName="node" presStyleLbl="node1" presStyleIdx="1" presStyleCnt="5" custScaleX="132375">
        <dgm:presLayoutVars>
          <dgm:bulletEnabled val="1"/>
        </dgm:presLayoutVars>
      </dgm:prSet>
      <dgm:spPr/>
    </dgm:pt>
    <dgm:pt modelId="{B9373983-ACCA-4586-A662-76B30E0E4A44}" type="pres">
      <dgm:prSet presAssocID="{C676B142-1C30-4D77-847E-52C08FD7655F}" presName="spNode" presStyleCnt="0"/>
      <dgm:spPr/>
    </dgm:pt>
    <dgm:pt modelId="{1F97B3BB-0094-4874-9E08-07BE771651AB}" type="pres">
      <dgm:prSet presAssocID="{4BE11713-9CBE-4294-AAFA-97CC33AD1124}" presName="sibTrans" presStyleLbl="sibTrans1D1" presStyleIdx="1" presStyleCnt="5"/>
      <dgm:spPr/>
    </dgm:pt>
    <dgm:pt modelId="{AC1D07BE-E7D8-4887-9E0D-33EADC0AAB2E}" type="pres">
      <dgm:prSet presAssocID="{2C5CD827-983F-4BC5-A899-765009F64E8E}" presName="node" presStyleLbl="node1" presStyleIdx="2" presStyleCnt="5">
        <dgm:presLayoutVars>
          <dgm:bulletEnabled val="1"/>
        </dgm:presLayoutVars>
      </dgm:prSet>
      <dgm:spPr/>
    </dgm:pt>
    <dgm:pt modelId="{E544C079-B2AC-4CD4-B93B-DFB658EB1D94}" type="pres">
      <dgm:prSet presAssocID="{2C5CD827-983F-4BC5-A899-765009F64E8E}" presName="spNode" presStyleCnt="0"/>
      <dgm:spPr/>
    </dgm:pt>
    <dgm:pt modelId="{99DAB4C0-5F70-474B-B4E7-1EDB6CDD820E}" type="pres">
      <dgm:prSet presAssocID="{64913BCF-E161-42F5-A93F-6EA62995B6F3}" presName="sibTrans" presStyleLbl="sibTrans1D1" presStyleIdx="2" presStyleCnt="5"/>
      <dgm:spPr/>
    </dgm:pt>
    <dgm:pt modelId="{E022B981-B51C-48FE-B824-0288B45567E6}" type="pres">
      <dgm:prSet presAssocID="{F4CE2809-9550-4677-81F9-C49276544AA8}" presName="node" presStyleLbl="node1" presStyleIdx="3" presStyleCnt="5">
        <dgm:presLayoutVars>
          <dgm:bulletEnabled val="1"/>
        </dgm:presLayoutVars>
      </dgm:prSet>
      <dgm:spPr/>
    </dgm:pt>
    <dgm:pt modelId="{0393B13A-B1C3-476A-9EC4-CCC46CA4C5DB}" type="pres">
      <dgm:prSet presAssocID="{F4CE2809-9550-4677-81F9-C49276544AA8}" presName="spNode" presStyleCnt="0"/>
      <dgm:spPr/>
    </dgm:pt>
    <dgm:pt modelId="{D258C078-5C3B-4077-A310-50D960ADE3BB}" type="pres">
      <dgm:prSet presAssocID="{C246662F-210C-4887-B17C-36D940C26D72}" presName="sibTrans" presStyleLbl="sibTrans1D1" presStyleIdx="3" presStyleCnt="5"/>
      <dgm:spPr/>
    </dgm:pt>
    <dgm:pt modelId="{50225C88-11FE-42A1-98B8-ACE381AD2138}" type="pres">
      <dgm:prSet presAssocID="{F5D2A4E5-B1E4-4A35-BC1D-FC148BC9AF2B}" presName="node" presStyleLbl="node1" presStyleIdx="4" presStyleCnt="5">
        <dgm:presLayoutVars>
          <dgm:bulletEnabled val="1"/>
        </dgm:presLayoutVars>
      </dgm:prSet>
      <dgm:spPr/>
    </dgm:pt>
    <dgm:pt modelId="{91D7DF2D-E814-4255-BAC3-7D59C338361C}" type="pres">
      <dgm:prSet presAssocID="{F5D2A4E5-B1E4-4A35-BC1D-FC148BC9AF2B}" presName="spNode" presStyleCnt="0"/>
      <dgm:spPr/>
    </dgm:pt>
    <dgm:pt modelId="{3A0072EE-2880-4D9F-B181-32A47E6A65BB}" type="pres">
      <dgm:prSet presAssocID="{217F8CEB-5C94-4AFD-8072-152E9D7731EB}" presName="sibTrans" presStyleLbl="sibTrans1D1" presStyleIdx="4" presStyleCnt="5"/>
      <dgm:spPr/>
    </dgm:pt>
  </dgm:ptLst>
  <dgm:cxnLst>
    <dgm:cxn modelId="{7E5CEC08-3947-4D97-88A5-774A400B7AE7}" type="presOf" srcId="{66731279-EFE6-4A83-A3D7-8262DBF2D668}" destId="{A0A6F6BE-9EC6-4E31-AD1B-15EAB0369F42}" srcOrd="0" destOrd="0" presId="urn:microsoft.com/office/officeart/2005/8/layout/cycle6"/>
    <dgm:cxn modelId="{00EF520D-FC04-4D58-9674-8053E658B763}" type="presOf" srcId="{2C5CD827-983F-4BC5-A899-765009F64E8E}" destId="{AC1D07BE-E7D8-4887-9E0D-33EADC0AAB2E}" srcOrd="0" destOrd="0" presId="urn:microsoft.com/office/officeart/2005/8/layout/cycle6"/>
    <dgm:cxn modelId="{81F45A0D-74A3-4463-A39E-3D1E09B81CD0}" srcId="{82523435-4411-4935-B758-9B1A4D11D177}" destId="{2C5CD827-983F-4BC5-A899-765009F64E8E}" srcOrd="2" destOrd="0" parTransId="{286FA69A-2398-40A4-BFAF-7399EDDF13C6}" sibTransId="{64913BCF-E161-42F5-A93F-6EA62995B6F3}"/>
    <dgm:cxn modelId="{1140FB10-B772-469E-AA7B-224F4D7101F3}" srcId="{82523435-4411-4935-B758-9B1A4D11D177}" destId="{C676B142-1C30-4D77-847E-52C08FD7655F}" srcOrd="1" destOrd="0" parTransId="{7FB075FE-2897-4E61-B2AD-3126F63D8005}" sibTransId="{4BE11713-9CBE-4294-AAFA-97CC33AD1124}"/>
    <dgm:cxn modelId="{DBBA1D17-D5C8-43A8-A651-5A1A171DBCE4}" type="presOf" srcId="{4BE11713-9CBE-4294-AAFA-97CC33AD1124}" destId="{1F97B3BB-0094-4874-9E08-07BE771651AB}" srcOrd="0" destOrd="0" presId="urn:microsoft.com/office/officeart/2005/8/layout/cycle6"/>
    <dgm:cxn modelId="{AD8B171A-4A0D-4B03-B120-DF4F9944F799}" srcId="{82523435-4411-4935-B758-9B1A4D11D177}" destId="{FB21B4E8-C1FC-4108-A1E2-B0C60C1E869D}" srcOrd="0" destOrd="0" parTransId="{E9705396-F58F-4E43-BEB1-63F6BF6428FE}" sibTransId="{66731279-EFE6-4A83-A3D7-8262DBF2D668}"/>
    <dgm:cxn modelId="{66532C3F-4434-49FA-B979-04C7366A0FC6}" type="presOf" srcId="{C246662F-210C-4887-B17C-36D940C26D72}" destId="{D258C078-5C3B-4077-A310-50D960ADE3BB}" srcOrd="0" destOrd="0" presId="urn:microsoft.com/office/officeart/2005/8/layout/cycle6"/>
    <dgm:cxn modelId="{6FC50B7A-B1E6-4EA8-8D66-661AE3AB4354}" srcId="{82523435-4411-4935-B758-9B1A4D11D177}" destId="{F5D2A4E5-B1E4-4A35-BC1D-FC148BC9AF2B}" srcOrd="4" destOrd="0" parTransId="{ED239D55-3BA3-49DB-8D75-CFA3D2D06D55}" sibTransId="{217F8CEB-5C94-4AFD-8072-152E9D7731EB}"/>
    <dgm:cxn modelId="{2B21AD8D-1AF9-4E32-8225-7C8B3213B3A3}" type="presOf" srcId="{FB21B4E8-C1FC-4108-A1E2-B0C60C1E869D}" destId="{48A0D18A-A131-4857-AAEB-40C2B132670D}" srcOrd="0" destOrd="0" presId="urn:microsoft.com/office/officeart/2005/8/layout/cycle6"/>
    <dgm:cxn modelId="{91C26190-4968-4FC8-8C7C-C6575C5C8294}" type="presOf" srcId="{C676B142-1C30-4D77-847E-52C08FD7655F}" destId="{2D1EF51F-E34C-4700-9E30-130E41613FCF}" srcOrd="0" destOrd="0" presId="urn:microsoft.com/office/officeart/2005/8/layout/cycle6"/>
    <dgm:cxn modelId="{EF647B90-CD87-4EC7-B2A0-3B184CAA6770}" srcId="{82523435-4411-4935-B758-9B1A4D11D177}" destId="{F4CE2809-9550-4677-81F9-C49276544AA8}" srcOrd="3" destOrd="0" parTransId="{71D62AD6-B00F-405A-A76D-605284A3CC26}" sibTransId="{C246662F-210C-4887-B17C-36D940C26D72}"/>
    <dgm:cxn modelId="{B9FFD394-182E-49DB-A087-3BE53B1979B5}" type="presOf" srcId="{64913BCF-E161-42F5-A93F-6EA62995B6F3}" destId="{99DAB4C0-5F70-474B-B4E7-1EDB6CDD820E}" srcOrd="0" destOrd="0" presId="urn:microsoft.com/office/officeart/2005/8/layout/cycle6"/>
    <dgm:cxn modelId="{2DC78095-A2E9-492C-B4E7-CB6636DE6B19}" type="presOf" srcId="{217F8CEB-5C94-4AFD-8072-152E9D7731EB}" destId="{3A0072EE-2880-4D9F-B181-32A47E6A65BB}" srcOrd="0" destOrd="0" presId="urn:microsoft.com/office/officeart/2005/8/layout/cycle6"/>
    <dgm:cxn modelId="{6A4910B7-DD48-444A-A0D4-96723F9F219F}" type="presOf" srcId="{F4CE2809-9550-4677-81F9-C49276544AA8}" destId="{E022B981-B51C-48FE-B824-0288B45567E6}" srcOrd="0" destOrd="0" presId="urn:microsoft.com/office/officeart/2005/8/layout/cycle6"/>
    <dgm:cxn modelId="{5182CBC1-FEB3-43AF-A9DD-BDBCC5947999}" type="presOf" srcId="{F5D2A4E5-B1E4-4A35-BC1D-FC148BC9AF2B}" destId="{50225C88-11FE-42A1-98B8-ACE381AD2138}" srcOrd="0" destOrd="0" presId="urn:microsoft.com/office/officeart/2005/8/layout/cycle6"/>
    <dgm:cxn modelId="{07025FF9-37B8-4A43-AB15-CDEEB65B806F}" type="presOf" srcId="{82523435-4411-4935-B758-9B1A4D11D177}" destId="{C726FDBA-A548-4D3F-A3D4-F56FCD850740}" srcOrd="0" destOrd="0" presId="urn:microsoft.com/office/officeart/2005/8/layout/cycle6"/>
    <dgm:cxn modelId="{C824E966-0E71-45D0-A5A9-EC81654C1E1A}" type="presParOf" srcId="{C726FDBA-A548-4D3F-A3D4-F56FCD850740}" destId="{48A0D18A-A131-4857-AAEB-40C2B132670D}" srcOrd="0" destOrd="0" presId="urn:microsoft.com/office/officeart/2005/8/layout/cycle6"/>
    <dgm:cxn modelId="{57024873-C486-4A54-8791-5D9C57D716ED}" type="presParOf" srcId="{C726FDBA-A548-4D3F-A3D4-F56FCD850740}" destId="{D81C0534-0411-4914-81BF-AF380EDE8A00}" srcOrd="1" destOrd="0" presId="urn:microsoft.com/office/officeart/2005/8/layout/cycle6"/>
    <dgm:cxn modelId="{8F439961-7DA7-4FE9-9C05-1FC13FF28284}" type="presParOf" srcId="{C726FDBA-A548-4D3F-A3D4-F56FCD850740}" destId="{A0A6F6BE-9EC6-4E31-AD1B-15EAB0369F42}" srcOrd="2" destOrd="0" presId="urn:microsoft.com/office/officeart/2005/8/layout/cycle6"/>
    <dgm:cxn modelId="{97B48FC1-6BEA-47AD-A319-F34FA0B5A0DD}" type="presParOf" srcId="{C726FDBA-A548-4D3F-A3D4-F56FCD850740}" destId="{2D1EF51F-E34C-4700-9E30-130E41613FCF}" srcOrd="3" destOrd="0" presId="urn:microsoft.com/office/officeart/2005/8/layout/cycle6"/>
    <dgm:cxn modelId="{BA9BBA0F-10C4-4D56-9F16-4D88A56D6C9E}" type="presParOf" srcId="{C726FDBA-A548-4D3F-A3D4-F56FCD850740}" destId="{B9373983-ACCA-4586-A662-76B30E0E4A44}" srcOrd="4" destOrd="0" presId="urn:microsoft.com/office/officeart/2005/8/layout/cycle6"/>
    <dgm:cxn modelId="{24EF125B-AE2D-4AC1-9D5E-66EA1077ABBC}" type="presParOf" srcId="{C726FDBA-A548-4D3F-A3D4-F56FCD850740}" destId="{1F97B3BB-0094-4874-9E08-07BE771651AB}" srcOrd="5" destOrd="0" presId="urn:microsoft.com/office/officeart/2005/8/layout/cycle6"/>
    <dgm:cxn modelId="{76015C8F-979D-42A0-992F-FB0D6DC957A0}" type="presParOf" srcId="{C726FDBA-A548-4D3F-A3D4-F56FCD850740}" destId="{AC1D07BE-E7D8-4887-9E0D-33EADC0AAB2E}" srcOrd="6" destOrd="0" presId="urn:microsoft.com/office/officeart/2005/8/layout/cycle6"/>
    <dgm:cxn modelId="{F842CDEF-7B48-49C2-B0FE-D15FAFFA1053}" type="presParOf" srcId="{C726FDBA-A548-4D3F-A3D4-F56FCD850740}" destId="{E544C079-B2AC-4CD4-B93B-DFB658EB1D94}" srcOrd="7" destOrd="0" presId="urn:microsoft.com/office/officeart/2005/8/layout/cycle6"/>
    <dgm:cxn modelId="{F92878D1-F5D2-4370-86CD-FE2B0A9536D7}" type="presParOf" srcId="{C726FDBA-A548-4D3F-A3D4-F56FCD850740}" destId="{99DAB4C0-5F70-474B-B4E7-1EDB6CDD820E}" srcOrd="8" destOrd="0" presId="urn:microsoft.com/office/officeart/2005/8/layout/cycle6"/>
    <dgm:cxn modelId="{F426A804-A66B-49EB-B2EC-F1DEA6161A96}" type="presParOf" srcId="{C726FDBA-A548-4D3F-A3D4-F56FCD850740}" destId="{E022B981-B51C-48FE-B824-0288B45567E6}" srcOrd="9" destOrd="0" presId="urn:microsoft.com/office/officeart/2005/8/layout/cycle6"/>
    <dgm:cxn modelId="{8BC38A7E-DC18-4FB2-AAFC-6700058B088F}" type="presParOf" srcId="{C726FDBA-A548-4D3F-A3D4-F56FCD850740}" destId="{0393B13A-B1C3-476A-9EC4-CCC46CA4C5DB}" srcOrd="10" destOrd="0" presId="urn:microsoft.com/office/officeart/2005/8/layout/cycle6"/>
    <dgm:cxn modelId="{DADCC355-108B-42B5-8091-87DCD626DB12}" type="presParOf" srcId="{C726FDBA-A548-4D3F-A3D4-F56FCD850740}" destId="{D258C078-5C3B-4077-A310-50D960ADE3BB}" srcOrd="11" destOrd="0" presId="urn:microsoft.com/office/officeart/2005/8/layout/cycle6"/>
    <dgm:cxn modelId="{D47AEFF5-8901-4759-9A90-F8CDB29D10F0}" type="presParOf" srcId="{C726FDBA-A548-4D3F-A3D4-F56FCD850740}" destId="{50225C88-11FE-42A1-98B8-ACE381AD2138}" srcOrd="12" destOrd="0" presId="urn:microsoft.com/office/officeart/2005/8/layout/cycle6"/>
    <dgm:cxn modelId="{8ADD6206-DCF9-472E-B6C6-6289152D94FC}" type="presParOf" srcId="{C726FDBA-A548-4D3F-A3D4-F56FCD850740}" destId="{91D7DF2D-E814-4255-BAC3-7D59C338361C}" srcOrd="13" destOrd="0" presId="urn:microsoft.com/office/officeart/2005/8/layout/cycle6"/>
    <dgm:cxn modelId="{C0399A45-69D9-4B22-A2A4-B50F3B5C4415}" type="presParOf" srcId="{C726FDBA-A548-4D3F-A3D4-F56FCD850740}" destId="{3A0072EE-2880-4D9F-B181-32A47E6A65B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95F42A-FFC8-4326-85E1-41356EEEF6C6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B76BAC6-6D53-499E-A17B-0DFFCB731047}">
      <dgm:prSet phldrT="[Texto]" custT="1"/>
      <dgm:spPr>
        <a:solidFill>
          <a:srgbClr val="8A7EAE"/>
        </a:solidFill>
        <a:ln w="12700">
          <a:solidFill>
            <a:srgbClr val="8A7EAE"/>
          </a:solidFill>
        </a:ln>
      </dgm:spPr>
      <dgm:t>
        <a:bodyPr/>
        <a:lstStyle/>
        <a:p>
          <a:r>
            <a:rPr lang="es-MX" sz="2800" dirty="0">
              <a:solidFill>
                <a:schemeClr val="tx1">
                  <a:lumMod val="85000"/>
                  <a:lumOff val="15000"/>
                </a:schemeClr>
              </a:solidFill>
            </a:rPr>
            <a:t>Confianza</a:t>
          </a:r>
          <a:endParaRPr lang="en-US" sz="2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7C59F07-0F02-4428-95AA-BBAEF787D1FF}" type="parTrans" cxnId="{AF8ED841-6202-4624-AD73-71762F210911}">
      <dgm:prSet/>
      <dgm:spPr/>
      <dgm:t>
        <a:bodyPr/>
        <a:lstStyle/>
        <a:p>
          <a:endParaRPr lang="en-US" sz="1400"/>
        </a:p>
      </dgm:t>
    </dgm:pt>
    <dgm:pt modelId="{DD510451-90CC-46CA-ABCD-FD8246D5594B}" type="sibTrans" cxnId="{AF8ED841-6202-4624-AD73-71762F210911}">
      <dgm:prSet/>
      <dgm:spPr/>
      <dgm:t>
        <a:bodyPr/>
        <a:lstStyle/>
        <a:p>
          <a:endParaRPr lang="en-US" sz="1400"/>
        </a:p>
      </dgm:t>
    </dgm:pt>
    <dgm:pt modelId="{7F1682E2-63CC-4B6D-9547-6233B38EB9E8}">
      <dgm:prSet phldrT="[Texto]" custT="1"/>
      <dgm:spPr>
        <a:noFill/>
      </dgm:spPr>
      <dgm:t>
        <a:bodyPr/>
        <a:lstStyle/>
        <a:p>
          <a:r>
            <a:rPr lang="es-MX" sz="2000" dirty="0"/>
            <a:t>La UBPD construye relaciones de </a:t>
          </a:r>
          <a:r>
            <a:rPr lang="es-MX" sz="2000" b="1" dirty="0"/>
            <a:t>confianza </a:t>
          </a:r>
          <a:r>
            <a:rPr lang="es-MX" sz="2000" b="0" dirty="0"/>
            <a:t> con los actores interesados en su labor</a:t>
          </a:r>
          <a:endParaRPr lang="en-US" sz="2000" dirty="0"/>
        </a:p>
      </dgm:t>
    </dgm:pt>
    <dgm:pt modelId="{4A8CC580-406C-49AC-AAAF-332AECBFF282}" type="parTrans" cxnId="{39A744B3-BC19-4A18-8313-03D3BB005199}">
      <dgm:prSet/>
      <dgm:spPr/>
      <dgm:t>
        <a:bodyPr/>
        <a:lstStyle/>
        <a:p>
          <a:endParaRPr lang="en-US" sz="1400"/>
        </a:p>
      </dgm:t>
    </dgm:pt>
    <dgm:pt modelId="{67BCC3E0-4D8B-4E2C-9F07-35E42FA41299}" type="sibTrans" cxnId="{39A744B3-BC19-4A18-8313-03D3BB005199}">
      <dgm:prSet/>
      <dgm:spPr/>
      <dgm:t>
        <a:bodyPr/>
        <a:lstStyle/>
        <a:p>
          <a:endParaRPr lang="en-US" sz="1400"/>
        </a:p>
      </dgm:t>
    </dgm:pt>
    <dgm:pt modelId="{552EC50F-C5E2-4815-B22E-0A0600BB2BDB}">
      <dgm:prSet phldrT="[Texto]" custT="1"/>
      <dgm:spPr>
        <a:solidFill>
          <a:srgbClr val="72979F"/>
        </a:solidFill>
        <a:ln w="12700">
          <a:solidFill>
            <a:srgbClr val="72979F"/>
          </a:solidFill>
        </a:ln>
      </dgm:spPr>
      <dgm:t>
        <a:bodyPr/>
        <a:lstStyle/>
        <a:p>
          <a:r>
            <a:rPr lang="es-MX" sz="2800" dirty="0">
              <a:solidFill>
                <a:schemeClr val="tx1">
                  <a:lumMod val="85000"/>
                  <a:lumOff val="15000"/>
                </a:schemeClr>
              </a:solidFill>
            </a:rPr>
            <a:t>Respuestas</a:t>
          </a:r>
          <a:endParaRPr lang="en-US" sz="2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4791B13-C1C8-4AE1-B7B1-B251373765CC}" type="parTrans" cxnId="{2834DD7F-9663-41E5-A1AA-22E64C5D488B}">
      <dgm:prSet/>
      <dgm:spPr/>
      <dgm:t>
        <a:bodyPr/>
        <a:lstStyle/>
        <a:p>
          <a:endParaRPr lang="en-US" sz="1400"/>
        </a:p>
      </dgm:t>
    </dgm:pt>
    <dgm:pt modelId="{71673C95-AC9F-4276-9CCF-54295903DC6E}" type="sibTrans" cxnId="{2834DD7F-9663-41E5-A1AA-22E64C5D488B}">
      <dgm:prSet/>
      <dgm:spPr/>
      <dgm:t>
        <a:bodyPr/>
        <a:lstStyle/>
        <a:p>
          <a:endParaRPr lang="en-US" sz="1400"/>
        </a:p>
      </dgm:t>
    </dgm:pt>
    <dgm:pt modelId="{0DF3807C-9C8D-4227-833B-610F7400CE79}">
      <dgm:prSet phldrT="[Texto]" custT="1"/>
      <dgm:spPr>
        <a:noFill/>
      </dgm:spPr>
      <dgm:t>
        <a:bodyPr/>
        <a:lstStyle/>
        <a:p>
          <a:pPr algn="just"/>
          <a:r>
            <a:rPr lang="es-MX" sz="2000" dirty="0"/>
            <a:t>La UBPD brinda </a:t>
          </a:r>
          <a:r>
            <a:rPr lang="es-MX" sz="2000" b="1" dirty="0"/>
            <a:t>respuestas </a:t>
          </a:r>
          <a:r>
            <a:rPr lang="es-MX" sz="2000" b="0" dirty="0"/>
            <a:t>que dan cuenta de los avances y múltiples resultados del proceso de búsqueda.</a:t>
          </a:r>
          <a:endParaRPr lang="en-US" sz="2000" dirty="0"/>
        </a:p>
      </dgm:t>
    </dgm:pt>
    <dgm:pt modelId="{8A417E8F-4FBF-4424-AF71-C2F8B8BB110B}" type="parTrans" cxnId="{EC3BD4E4-9F20-4038-83D2-12C33B5E6851}">
      <dgm:prSet/>
      <dgm:spPr/>
      <dgm:t>
        <a:bodyPr/>
        <a:lstStyle/>
        <a:p>
          <a:endParaRPr lang="en-US" sz="1400"/>
        </a:p>
      </dgm:t>
    </dgm:pt>
    <dgm:pt modelId="{F5AE55CB-2530-47D2-B322-D52EC3F9DD52}" type="sibTrans" cxnId="{EC3BD4E4-9F20-4038-83D2-12C33B5E6851}">
      <dgm:prSet/>
      <dgm:spPr/>
      <dgm:t>
        <a:bodyPr/>
        <a:lstStyle/>
        <a:p>
          <a:endParaRPr lang="en-US" sz="1400"/>
        </a:p>
      </dgm:t>
    </dgm:pt>
    <dgm:pt modelId="{B9EAD112-2DF8-470E-B9A5-CF771AF89A23}">
      <dgm:prSet phldrT="[Texto]" custT="1"/>
      <dgm:spPr>
        <a:solidFill>
          <a:srgbClr val="E68B65"/>
        </a:solidFill>
        <a:ln w="12700">
          <a:solidFill>
            <a:srgbClr val="E68B65"/>
          </a:solidFill>
        </a:ln>
      </dgm:spPr>
      <dgm:t>
        <a:bodyPr/>
        <a:lstStyle/>
        <a:p>
          <a:r>
            <a:rPr lang="es-MX" sz="2800" dirty="0">
              <a:solidFill>
                <a:schemeClr val="tx1">
                  <a:lumMod val="85000"/>
                  <a:lumOff val="15000"/>
                </a:schemeClr>
              </a:solidFill>
            </a:rPr>
            <a:t>Liderazgo</a:t>
          </a:r>
          <a:endParaRPr lang="en-US" sz="2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5195C94-02B3-49E2-ABF6-C610DEFB4780}" type="parTrans" cxnId="{62753A81-1E59-4B95-BA1D-6DF556EE4B53}">
      <dgm:prSet/>
      <dgm:spPr/>
      <dgm:t>
        <a:bodyPr/>
        <a:lstStyle/>
        <a:p>
          <a:endParaRPr lang="en-US" sz="1400"/>
        </a:p>
      </dgm:t>
    </dgm:pt>
    <dgm:pt modelId="{C7037B07-0CDF-4290-99A4-EB95C2CE383A}" type="sibTrans" cxnId="{62753A81-1E59-4B95-BA1D-6DF556EE4B53}">
      <dgm:prSet/>
      <dgm:spPr/>
      <dgm:t>
        <a:bodyPr/>
        <a:lstStyle/>
        <a:p>
          <a:endParaRPr lang="en-US" sz="1400"/>
        </a:p>
      </dgm:t>
    </dgm:pt>
    <dgm:pt modelId="{962DB517-F8D1-4506-BA50-84633D9CFCB7}">
      <dgm:prSet phldrT="[Texto]" custT="1"/>
      <dgm:spPr>
        <a:noFill/>
      </dgm:spPr>
      <dgm:t>
        <a:bodyPr/>
        <a:lstStyle/>
        <a:p>
          <a:pPr algn="just"/>
          <a:r>
            <a:rPr lang="es-MX" sz="2000" dirty="0"/>
            <a:t>La UBPD </a:t>
          </a:r>
          <a:r>
            <a:rPr lang="es-MX" sz="2000" b="1" dirty="0"/>
            <a:t>lidera </a:t>
          </a:r>
          <a:r>
            <a:rPr lang="es-MX" sz="2000" b="0" dirty="0"/>
            <a:t>la búsqueda de personas dadas por desaparecidas e el marco de un sistema de búsqueda</a:t>
          </a:r>
          <a:endParaRPr lang="en-US" sz="2000" dirty="0"/>
        </a:p>
      </dgm:t>
    </dgm:pt>
    <dgm:pt modelId="{71E814A5-6E8B-4FE8-8CA1-DBFF675FEA50}" type="parTrans" cxnId="{84F90811-C3D6-4C5D-A647-DCFA6C899793}">
      <dgm:prSet/>
      <dgm:spPr/>
      <dgm:t>
        <a:bodyPr/>
        <a:lstStyle/>
        <a:p>
          <a:endParaRPr lang="en-US" sz="1400"/>
        </a:p>
      </dgm:t>
    </dgm:pt>
    <dgm:pt modelId="{9F4E3BD6-E4C6-4D8E-9B6F-CA7F28E89815}" type="sibTrans" cxnId="{84F90811-C3D6-4C5D-A647-DCFA6C899793}">
      <dgm:prSet/>
      <dgm:spPr/>
      <dgm:t>
        <a:bodyPr/>
        <a:lstStyle/>
        <a:p>
          <a:endParaRPr lang="en-US" sz="1400"/>
        </a:p>
      </dgm:t>
    </dgm:pt>
    <dgm:pt modelId="{57638FEC-11C1-4E8A-90ED-330F9BFE4A86}" type="pres">
      <dgm:prSet presAssocID="{CE95F42A-FFC8-4326-85E1-41356EEEF6C6}" presName="Name0" presStyleCnt="0">
        <dgm:presLayoutVars>
          <dgm:dir/>
          <dgm:animLvl val="lvl"/>
          <dgm:resizeHandles val="exact"/>
        </dgm:presLayoutVars>
      </dgm:prSet>
      <dgm:spPr/>
    </dgm:pt>
    <dgm:pt modelId="{E88BF077-5322-4A07-9E0E-ABF87F88D426}" type="pres">
      <dgm:prSet presAssocID="{CB76BAC6-6D53-499E-A17B-0DFFCB731047}" presName="linNode" presStyleCnt="0"/>
      <dgm:spPr/>
    </dgm:pt>
    <dgm:pt modelId="{282E79E1-B720-4DDE-985B-FE5382D8087A}" type="pres">
      <dgm:prSet presAssocID="{CB76BAC6-6D53-499E-A17B-0DFFCB73104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EC249F0-65A4-4412-B62F-5F9F479D6BE7}" type="pres">
      <dgm:prSet presAssocID="{CB76BAC6-6D53-499E-A17B-0DFFCB731047}" presName="descendantText" presStyleLbl="alignAccFollowNode1" presStyleIdx="0" presStyleCnt="3">
        <dgm:presLayoutVars>
          <dgm:bulletEnabled val="1"/>
        </dgm:presLayoutVars>
      </dgm:prSet>
      <dgm:spPr/>
    </dgm:pt>
    <dgm:pt modelId="{4349206A-1089-4E42-AECF-BA5CA3548DF4}" type="pres">
      <dgm:prSet presAssocID="{DD510451-90CC-46CA-ABCD-FD8246D5594B}" presName="sp" presStyleCnt="0"/>
      <dgm:spPr/>
    </dgm:pt>
    <dgm:pt modelId="{D4B50953-5CA3-482B-87D6-C58DABC987A5}" type="pres">
      <dgm:prSet presAssocID="{552EC50F-C5E2-4815-B22E-0A0600BB2BDB}" presName="linNode" presStyleCnt="0"/>
      <dgm:spPr/>
    </dgm:pt>
    <dgm:pt modelId="{F640F328-5653-43AB-B185-152DFD995C8D}" type="pres">
      <dgm:prSet presAssocID="{552EC50F-C5E2-4815-B22E-0A0600BB2BD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84F8027-B21F-45D0-B2D0-27C278B76138}" type="pres">
      <dgm:prSet presAssocID="{552EC50F-C5E2-4815-B22E-0A0600BB2BDB}" presName="descendantText" presStyleLbl="alignAccFollowNode1" presStyleIdx="1" presStyleCnt="3">
        <dgm:presLayoutVars>
          <dgm:bulletEnabled val="1"/>
        </dgm:presLayoutVars>
      </dgm:prSet>
      <dgm:spPr/>
    </dgm:pt>
    <dgm:pt modelId="{A3292B2F-4CB0-4709-956B-8A1B355A35CE}" type="pres">
      <dgm:prSet presAssocID="{71673C95-AC9F-4276-9CCF-54295903DC6E}" presName="sp" presStyleCnt="0"/>
      <dgm:spPr/>
    </dgm:pt>
    <dgm:pt modelId="{E52A271C-D0AD-4D09-9AC8-3880EC78E982}" type="pres">
      <dgm:prSet presAssocID="{B9EAD112-2DF8-470E-B9A5-CF771AF89A23}" presName="linNode" presStyleCnt="0"/>
      <dgm:spPr/>
    </dgm:pt>
    <dgm:pt modelId="{AFEC290A-DF58-4466-9700-DD138790ACC3}" type="pres">
      <dgm:prSet presAssocID="{B9EAD112-2DF8-470E-B9A5-CF771AF89A2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5F791BA-5664-4B06-82AC-8733CBB35039}" type="pres">
      <dgm:prSet presAssocID="{B9EAD112-2DF8-470E-B9A5-CF771AF89A2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4F90811-C3D6-4C5D-A647-DCFA6C899793}" srcId="{B9EAD112-2DF8-470E-B9A5-CF771AF89A23}" destId="{962DB517-F8D1-4506-BA50-84633D9CFCB7}" srcOrd="0" destOrd="0" parTransId="{71E814A5-6E8B-4FE8-8CA1-DBFF675FEA50}" sibTransId="{9F4E3BD6-E4C6-4D8E-9B6F-CA7F28E89815}"/>
    <dgm:cxn modelId="{96FE2325-3FBE-4F9E-B794-BE32F80320B9}" type="presOf" srcId="{7F1682E2-63CC-4B6D-9547-6233B38EB9E8}" destId="{1EC249F0-65A4-4412-B62F-5F9F479D6BE7}" srcOrd="0" destOrd="0" presId="urn:microsoft.com/office/officeart/2005/8/layout/vList5"/>
    <dgm:cxn modelId="{76928433-6D75-4BB1-976C-DFA3D9EB020B}" type="presOf" srcId="{CE95F42A-FFC8-4326-85E1-41356EEEF6C6}" destId="{57638FEC-11C1-4E8A-90ED-330F9BFE4A86}" srcOrd="0" destOrd="0" presId="urn:microsoft.com/office/officeart/2005/8/layout/vList5"/>
    <dgm:cxn modelId="{AF8ED841-6202-4624-AD73-71762F210911}" srcId="{CE95F42A-FFC8-4326-85E1-41356EEEF6C6}" destId="{CB76BAC6-6D53-499E-A17B-0DFFCB731047}" srcOrd="0" destOrd="0" parTransId="{A7C59F07-0F02-4428-95AA-BBAEF787D1FF}" sibTransId="{DD510451-90CC-46CA-ABCD-FD8246D5594B}"/>
    <dgm:cxn modelId="{2834DD7F-9663-41E5-A1AA-22E64C5D488B}" srcId="{CE95F42A-FFC8-4326-85E1-41356EEEF6C6}" destId="{552EC50F-C5E2-4815-B22E-0A0600BB2BDB}" srcOrd="1" destOrd="0" parTransId="{64791B13-C1C8-4AE1-B7B1-B251373765CC}" sibTransId="{71673C95-AC9F-4276-9CCF-54295903DC6E}"/>
    <dgm:cxn modelId="{62753A81-1E59-4B95-BA1D-6DF556EE4B53}" srcId="{CE95F42A-FFC8-4326-85E1-41356EEEF6C6}" destId="{B9EAD112-2DF8-470E-B9A5-CF771AF89A23}" srcOrd="2" destOrd="0" parTransId="{65195C94-02B3-49E2-ABF6-C610DEFB4780}" sibTransId="{C7037B07-0CDF-4290-99A4-EB95C2CE383A}"/>
    <dgm:cxn modelId="{714A8D88-3E19-4F6C-92D1-48BCA8D63FD9}" type="presOf" srcId="{552EC50F-C5E2-4815-B22E-0A0600BB2BDB}" destId="{F640F328-5653-43AB-B185-152DFD995C8D}" srcOrd="0" destOrd="0" presId="urn:microsoft.com/office/officeart/2005/8/layout/vList5"/>
    <dgm:cxn modelId="{A21B9493-F01B-446B-9964-4C894C413B04}" type="presOf" srcId="{0DF3807C-9C8D-4227-833B-610F7400CE79}" destId="{884F8027-B21F-45D0-B2D0-27C278B76138}" srcOrd="0" destOrd="0" presId="urn:microsoft.com/office/officeart/2005/8/layout/vList5"/>
    <dgm:cxn modelId="{39A744B3-BC19-4A18-8313-03D3BB005199}" srcId="{CB76BAC6-6D53-499E-A17B-0DFFCB731047}" destId="{7F1682E2-63CC-4B6D-9547-6233B38EB9E8}" srcOrd="0" destOrd="0" parTransId="{4A8CC580-406C-49AC-AAAF-332AECBFF282}" sibTransId="{67BCC3E0-4D8B-4E2C-9F07-35E42FA41299}"/>
    <dgm:cxn modelId="{AE7DD6CD-E2C2-4920-9DC1-0119446DB0C9}" type="presOf" srcId="{962DB517-F8D1-4506-BA50-84633D9CFCB7}" destId="{E5F791BA-5664-4B06-82AC-8733CBB35039}" srcOrd="0" destOrd="0" presId="urn:microsoft.com/office/officeart/2005/8/layout/vList5"/>
    <dgm:cxn modelId="{C22798D5-6768-42ED-90B1-EF5C36EF4544}" type="presOf" srcId="{CB76BAC6-6D53-499E-A17B-0DFFCB731047}" destId="{282E79E1-B720-4DDE-985B-FE5382D8087A}" srcOrd="0" destOrd="0" presId="urn:microsoft.com/office/officeart/2005/8/layout/vList5"/>
    <dgm:cxn modelId="{EC3BD4E4-9F20-4038-83D2-12C33B5E6851}" srcId="{552EC50F-C5E2-4815-B22E-0A0600BB2BDB}" destId="{0DF3807C-9C8D-4227-833B-610F7400CE79}" srcOrd="0" destOrd="0" parTransId="{8A417E8F-4FBF-4424-AF71-C2F8B8BB110B}" sibTransId="{F5AE55CB-2530-47D2-B322-D52EC3F9DD52}"/>
    <dgm:cxn modelId="{2C153CF1-886C-4907-A32D-17BAC7076DFF}" type="presOf" srcId="{B9EAD112-2DF8-470E-B9A5-CF771AF89A23}" destId="{AFEC290A-DF58-4466-9700-DD138790ACC3}" srcOrd="0" destOrd="0" presId="urn:microsoft.com/office/officeart/2005/8/layout/vList5"/>
    <dgm:cxn modelId="{D6F75696-B49F-4FB2-AD6F-513C49E31FB3}" type="presParOf" srcId="{57638FEC-11C1-4E8A-90ED-330F9BFE4A86}" destId="{E88BF077-5322-4A07-9E0E-ABF87F88D426}" srcOrd="0" destOrd="0" presId="urn:microsoft.com/office/officeart/2005/8/layout/vList5"/>
    <dgm:cxn modelId="{1DE19370-D096-42C5-8DA6-ACDD9A708081}" type="presParOf" srcId="{E88BF077-5322-4A07-9E0E-ABF87F88D426}" destId="{282E79E1-B720-4DDE-985B-FE5382D8087A}" srcOrd="0" destOrd="0" presId="urn:microsoft.com/office/officeart/2005/8/layout/vList5"/>
    <dgm:cxn modelId="{827865D5-C5E9-4B4A-8720-C445DBCFD00A}" type="presParOf" srcId="{E88BF077-5322-4A07-9E0E-ABF87F88D426}" destId="{1EC249F0-65A4-4412-B62F-5F9F479D6BE7}" srcOrd="1" destOrd="0" presId="urn:microsoft.com/office/officeart/2005/8/layout/vList5"/>
    <dgm:cxn modelId="{1A524310-8342-47E3-B0FC-6FF3718DAFE5}" type="presParOf" srcId="{57638FEC-11C1-4E8A-90ED-330F9BFE4A86}" destId="{4349206A-1089-4E42-AECF-BA5CA3548DF4}" srcOrd="1" destOrd="0" presId="urn:microsoft.com/office/officeart/2005/8/layout/vList5"/>
    <dgm:cxn modelId="{749C625B-B0A6-4AF6-9875-583C1847605C}" type="presParOf" srcId="{57638FEC-11C1-4E8A-90ED-330F9BFE4A86}" destId="{D4B50953-5CA3-482B-87D6-C58DABC987A5}" srcOrd="2" destOrd="0" presId="urn:microsoft.com/office/officeart/2005/8/layout/vList5"/>
    <dgm:cxn modelId="{C56443E7-C055-440A-A189-5C27EF10C3D0}" type="presParOf" srcId="{D4B50953-5CA3-482B-87D6-C58DABC987A5}" destId="{F640F328-5653-43AB-B185-152DFD995C8D}" srcOrd="0" destOrd="0" presId="urn:microsoft.com/office/officeart/2005/8/layout/vList5"/>
    <dgm:cxn modelId="{4D323B05-3CB5-45A6-8A4C-A1241716C5CE}" type="presParOf" srcId="{D4B50953-5CA3-482B-87D6-C58DABC987A5}" destId="{884F8027-B21F-45D0-B2D0-27C278B76138}" srcOrd="1" destOrd="0" presId="urn:microsoft.com/office/officeart/2005/8/layout/vList5"/>
    <dgm:cxn modelId="{020EAB7E-DBED-43AD-91C8-F4E543522520}" type="presParOf" srcId="{57638FEC-11C1-4E8A-90ED-330F9BFE4A86}" destId="{A3292B2F-4CB0-4709-956B-8A1B355A35CE}" srcOrd="3" destOrd="0" presId="urn:microsoft.com/office/officeart/2005/8/layout/vList5"/>
    <dgm:cxn modelId="{10D5400C-5BE1-48B4-BAC4-B70F2CE393A1}" type="presParOf" srcId="{57638FEC-11C1-4E8A-90ED-330F9BFE4A86}" destId="{E52A271C-D0AD-4D09-9AC8-3880EC78E982}" srcOrd="4" destOrd="0" presId="urn:microsoft.com/office/officeart/2005/8/layout/vList5"/>
    <dgm:cxn modelId="{38486CCA-85D1-4A1C-84C5-F629D705B2D0}" type="presParOf" srcId="{E52A271C-D0AD-4D09-9AC8-3880EC78E982}" destId="{AFEC290A-DF58-4466-9700-DD138790ACC3}" srcOrd="0" destOrd="0" presId="urn:microsoft.com/office/officeart/2005/8/layout/vList5"/>
    <dgm:cxn modelId="{56BC0945-CF56-4A7D-9876-8E7CE7514719}" type="presParOf" srcId="{E52A271C-D0AD-4D09-9AC8-3880EC78E982}" destId="{E5F791BA-5664-4B06-82AC-8733CBB35039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468F3-BC33-4B33-A149-389AF1EEB2F9}">
      <dsp:nvSpPr>
        <dsp:cNvPr id="0" name=""/>
        <dsp:cNvSpPr/>
      </dsp:nvSpPr>
      <dsp:spPr>
        <a:xfrm>
          <a:off x="2789146" y="3245326"/>
          <a:ext cx="2572636" cy="2572636"/>
        </a:xfrm>
        <a:prstGeom prst="ellipse">
          <a:avLst/>
        </a:prstGeom>
        <a:noFill/>
        <a:ln w="12700" cap="flat" cmpd="sng" algn="ctr">
          <a:solidFill>
            <a:srgbClr val="8A7EA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800"/>
            <a:buNone/>
          </a:pPr>
          <a:r>
            <a:rPr lang="es-CO" sz="2900" b="0" i="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Times New Roman"/>
              <a:cs typeface="Times New Roman"/>
              <a:sym typeface="Times New Roman"/>
            </a:rPr>
            <a:t>Participación de OSC que buscan</a:t>
          </a:r>
          <a:endParaRPr lang="en-US" sz="2900" b="0" i="0" kern="120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sp:txBody>
      <dsp:txXfrm>
        <a:off x="3165900" y="3622080"/>
        <a:ext cx="1819128" cy="1819128"/>
      </dsp:txXfrm>
    </dsp:sp>
    <dsp:sp modelId="{DE77C45C-4C12-409E-8FAA-BE4E1E37E075}">
      <dsp:nvSpPr>
        <dsp:cNvPr id="0" name=""/>
        <dsp:cNvSpPr/>
      </dsp:nvSpPr>
      <dsp:spPr>
        <a:xfrm rot="13497267">
          <a:off x="2393683" y="2852552"/>
          <a:ext cx="1018559" cy="397351"/>
        </a:xfrm>
        <a:prstGeom prst="leftArrow">
          <a:avLst>
            <a:gd name="adj1" fmla="val 60000"/>
            <a:gd name="adj2" fmla="val 50000"/>
          </a:avLst>
        </a:prstGeom>
        <a:noFill/>
        <a:ln>
          <a:solidFill>
            <a:srgbClr val="8A7EA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03B7D-9013-4956-9D32-EC0B9C86E2B3}">
      <dsp:nvSpPr>
        <dsp:cNvPr id="0" name=""/>
        <dsp:cNvSpPr/>
      </dsp:nvSpPr>
      <dsp:spPr>
        <a:xfrm>
          <a:off x="0" y="705113"/>
          <a:ext cx="2444005" cy="1955204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rgbClr val="8A7EA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>
                  <a:lumMod val="85000"/>
                  <a:lumOff val="15000"/>
                </a:schemeClr>
              </a:solidFill>
            </a:rPr>
            <a:t>165 </a:t>
          </a:r>
          <a:r>
            <a:rPr lang="es-CO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organizaciones, colectivos, movimientos y plataformas, en el marco de 118 actividades, a las que asistieron </a:t>
          </a:r>
          <a:r>
            <a:rPr lang="es-CO" sz="1800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3.561 personas</a:t>
          </a:r>
          <a:r>
            <a:rPr lang="es-CO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. </a:t>
          </a:r>
          <a:endParaRPr lang="en-US" sz="1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7266" y="762379"/>
        <a:ext cx="2329473" cy="1840672"/>
      </dsp:txXfrm>
    </dsp:sp>
    <dsp:sp modelId="{008CF514-D122-4D3A-A0E2-301C20044840}">
      <dsp:nvSpPr>
        <dsp:cNvPr id="0" name=""/>
        <dsp:cNvSpPr/>
      </dsp:nvSpPr>
      <dsp:spPr>
        <a:xfrm rot="16200000">
          <a:off x="3517032" y="2518632"/>
          <a:ext cx="978136" cy="317710"/>
        </a:xfrm>
        <a:prstGeom prst="leftArrow">
          <a:avLst>
            <a:gd name="adj1" fmla="val 60000"/>
            <a:gd name="adj2" fmla="val 50000"/>
          </a:avLst>
        </a:prstGeom>
        <a:noFill/>
        <a:ln w="6350">
          <a:solidFill>
            <a:srgbClr val="8A7EA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4539E-1363-458B-BA24-E57A023C7CA3}">
      <dsp:nvSpPr>
        <dsp:cNvPr id="0" name=""/>
        <dsp:cNvSpPr/>
      </dsp:nvSpPr>
      <dsp:spPr>
        <a:xfrm>
          <a:off x="2853461" y="71393"/>
          <a:ext cx="2444005" cy="1955204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rgbClr val="7297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Llevado a cabo en </a:t>
          </a:r>
          <a:r>
            <a:rPr lang="es-CO" sz="190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ea typeface="Arial Narrow"/>
              <a:cs typeface="Arial Narrow"/>
              <a:sym typeface="Arial Narrow"/>
            </a:rPr>
            <a:t>39 lugares (37 municipios ubicados en Colombia y 2 ciudades en el exterior</a:t>
          </a:r>
          <a:r>
            <a:rPr lang="es-CO" sz="190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). </a:t>
          </a:r>
          <a:endParaRPr lang="en-US" sz="1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910727" y="128659"/>
        <a:ext cx="2329473" cy="1840672"/>
      </dsp:txXfrm>
    </dsp:sp>
    <dsp:sp modelId="{1EFE77C0-1295-415E-B231-3AB6FFE77771}">
      <dsp:nvSpPr>
        <dsp:cNvPr id="0" name=""/>
        <dsp:cNvSpPr/>
      </dsp:nvSpPr>
      <dsp:spPr>
        <a:xfrm rot="18857328">
          <a:off x="4814882" y="2902473"/>
          <a:ext cx="956816" cy="369357"/>
        </a:xfrm>
        <a:prstGeom prst="leftArrow">
          <a:avLst>
            <a:gd name="adj1" fmla="val 60000"/>
            <a:gd name="adj2" fmla="val 50000"/>
          </a:avLst>
        </a:prstGeom>
        <a:noFill/>
        <a:ln>
          <a:solidFill>
            <a:srgbClr val="8A7EAE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5E16A-4CFE-4983-9ACC-445EEA4A8177}">
      <dsp:nvSpPr>
        <dsp:cNvPr id="0" name=""/>
        <dsp:cNvSpPr/>
      </dsp:nvSpPr>
      <dsp:spPr>
        <a:xfrm>
          <a:off x="5633404" y="704215"/>
          <a:ext cx="2444005" cy="195520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E68B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En total </a:t>
          </a:r>
          <a:r>
            <a:rPr lang="es-CO" sz="1900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4.791</a:t>
          </a:r>
          <a:r>
            <a:rPr lang="es-CO" sz="190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 </a:t>
          </a:r>
          <a:r>
            <a:rPr lang="es-CO" sz="1900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personas</a:t>
          </a:r>
          <a:r>
            <a:rPr lang="es-CO" sz="190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ea typeface="Arial Narrow"/>
              <a:cs typeface="Arial Narrow"/>
              <a:sym typeface="Arial Narrow"/>
            </a:rPr>
            <a:t> se relacionaron con la UBPD en 2019 en el marco del proceso de participación en la búsqueda</a:t>
          </a:r>
          <a:endParaRPr lang="en-US" sz="19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690670" y="761481"/>
        <a:ext cx="2329473" cy="1840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76853-D50C-4515-BCC0-8CB4295717B1}">
      <dsp:nvSpPr>
        <dsp:cNvPr id="0" name=""/>
        <dsp:cNvSpPr/>
      </dsp:nvSpPr>
      <dsp:spPr>
        <a:xfrm>
          <a:off x="0" y="370971"/>
          <a:ext cx="6446773" cy="4536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34B10-FA36-4C5A-BFB0-0954CC62A2FC}">
      <dsp:nvSpPr>
        <dsp:cNvPr id="0" name=""/>
        <dsp:cNvSpPr/>
      </dsp:nvSpPr>
      <dsp:spPr>
        <a:xfrm>
          <a:off x="322338" y="105291"/>
          <a:ext cx="451274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571" tIns="0" rIns="1705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Narrow" panose="020B0606020202030204" pitchFamily="34" charset="0"/>
            </a:rPr>
            <a:t>Género y Derechos Humanos de las mujeres</a:t>
          </a:r>
          <a:endParaRPr lang="en-US" sz="2000" kern="1200" dirty="0"/>
        </a:p>
      </dsp:txBody>
      <dsp:txXfrm>
        <a:off x="348277" y="131230"/>
        <a:ext cx="4460863" cy="479482"/>
      </dsp:txXfrm>
    </dsp:sp>
    <dsp:sp modelId="{FAE11A14-5D10-4E0D-A2F8-CBDCA6FAAF40}">
      <dsp:nvSpPr>
        <dsp:cNvPr id="0" name=""/>
        <dsp:cNvSpPr/>
      </dsp:nvSpPr>
      <dsp:spPr>
        <a:xfrm>
          <a:off x="0" y="1187451"/>
          <a:ext cx="6446773" cy="4536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7A79A-E461-4FEE-923B-F5D4395D1191}">
      <dsp:nvSpPr>
        <dsp:cNvPr id="0" name=""/>
        <dsp:cNvSpPr/>
      </dsp:nvSpPr>
      <dsp:spPr>
        <a:xfrm>
          <a:off x="322338" y="921771"/>
          <a:ext cx="451274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571" tIns="0" rIns="1705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noProof="0" dirty="0">
              <a:latin typeface="Arial Narrow" panose="020B0606020202030204" pitchFamily="34" charset="0"/>
            </a:rPr>
            <a:t>Orientaciones</a:t>
          </a:r>
          <a:r>
            <a:rPr lang="en-US" sz="2000" kern="1200" dirty="0">
              <a:latin typeface="Arial Narrow" panose="020B0606020202030204" pitchFamily="34" charset="0"/>
            </a:rPr>
            <a:t> </a:t>
          </a:r>
          <a:r>
            <a:rPr lang="es-CO" sz="2000" kern="1200" noProof="0" dirty="0">
              <a:latin typeface="Arial Narrow" panose="020B0606020202030204" pitchFamily="34" charset="0"/>
            </a:rPr>
            <a:t>sexuales</a:t>
          </a:r>
          <a:r>
            <a:rPr lang="en-US" sz="2000" kern="1200" dirty="0">
              <a:latin typeface="Arial Narrow" panose="020B0606020202030204" pitchFamily="34" charset="0"/>
            </a:rPr>
            <a:t> e </a:t>
          </a:r>
          <a:r>
            <a:rPr lang="es-CO" sz="2000" kern="1200" noProof="0" dirty="0">
              <a:latin typeface="Arial Narrow" panose="020B0606020202030204" pitchFamily="34" charset="0"/>
            </a:rPr>
            <a:t>identidades</a:t>
          </a:r>
          <a:r>
            <a:rPr lang="en-US" sz="2000" kern="1200" dirty="0">
              <a:latin typeface="Arial Narrow" panose="020B0606020202030204" pitchFamily="34" charset="0"/>
            </a:rPr>
            <a:t> de </a:t>
          </a:r>
          <a:r>
            <a:rPr lang="es-CO" sz="2000" kern="1200" noProof="0" dirty="0">
              <a:latin typeface="Arial Narrow" panose="020B0606020202030204" pitchFamily="34" charset="0"/>
            </a:rPr>
            <a:t>género</a:t>
          </a:r>
          <a:r>
            <a:rPr lang="en-US" sz="2000" kern="1200" dirty="0">
              <a:latin typeface="Arial Narrow" panose="020B0606020202030204" pitchFamily="34" charset="0"/>
            </a:rPr>
            <a:t>, LGBTI. </a:t>
          </a:r>
          <a:endParaRPr lang="en-US" sz="2000" kern="1200" dirty="0"/>
        </a:p>
      </dsp:txBody>
      <dsp:txXfrm>
        <a:off x="348277" y="947710"/>
        <a:ext cx="4460863" cy="479482"/>
      </dsp:txXfrm>
    </dsp:sp>
    <dsp:sp modelId="{0719C657-63BD-43BF-BF10-8018F5844307}">
      <dsp:nvSpPr>
        <dsp:cNvPr id="0" name=""/>
        <dsp:cNvSpPr/>
      </dsp:nvSpPr>
      <dsp:spPr>
        <a:xfrm>
          <a:off x="0" y="2003931"/>
          <a:ext cx="6446773" cy="4536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F1028-14D9-431F-A099-89ECCE787B81}">
      <dsp:nvSpPr>
        <dsp:cNvPr id="0" name=""/>
        <dsp:cNvSpPr/>
      </dsp:nvSpPr>
      <dsp:spPr>
        <a:xfrm>
          <a:off x="322338" y="1738251"/>
          <a:ext cx="451274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571" tIns="0" rIns="1705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Narrow" panose="020B0606020202030204" pitchFamily="34" charset="0"/>
            </a:rPr>
            <a:t>Niñez, adolescencia y juventud</a:t>
          </a:r>
          <a:endParaRPr lang="en-US" sz="2000" kern="1200" dirty="0"/>
        </a:p>
      </dsp:txBody>
      <dsp:txXfrm>
        <a:off x="348277" y="1764190"/>
        <a:ext cx="4460863" cy="479482"/>
      </dsp:txXfrm>
    </dsp:sp>
    <dsp:sp modelId="{D0472747-7899-45E0-80BF-A6AE5D3C38AD}">
      <dsp:nvSpPr>
        <dsp:cNvPr id="0" name=""/>
        <dsp:cNvSpPr/>
      </dsp:nvSpPr>
      <dsp:spPr>
        <a:xfrm>
          <a:off x="0" y="2820412"/>
          <a:ext cx="6446773" cy="4536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B713E-08DB-4EB6-B312-A643EA5262ED}">
      <dsp:nvSpPr>
        <dsp:cNvPr id="0" name=""/>
        <dsp:cNvSpPr/>
      </dsp:nvSpPr>
      <dsp:spPr>
        <a:xfrm>
          <a:off x="322338" y="2554731"/>
          <a:ext cx="451274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571" tIns="0" rIns="1705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noProof="0" dirty="0">
              <a:latin typeface="Arial Narrow" panose="020B0606020202030204" pitchFamily="34" charset="0"/>
            </a:rPr>
            <a:t>Étnico</a:t>
          </a:r>
          <a:r>
            <a:rPr lang="en-US" sz="2000" kern="1200" dirty="0">
              <a:latin typeface="Arial Narrow" panose="020B0606020202030204" pitchFamily="34" charset="0"/>
            </a:rPr>
            <a:t> de personas </a:t>
          </a:r>
          <a:r>
            <a:rPr lang="es-CO" sz="2000" kern="1200" noProof="0" dirty="0">
              <a:latin typeface="Arial Narrow" panose="020B0606020202030204" pitchFamily="34" charset="0"/>
            </a:rPr>
            <a:t>negras</a:t>
          </a:r>
          <a:r>
            <a:rPr lang="en-US" sz="2000" kern="1200" dirty="0">
              <a:latin typeface="Arial Narrow" panose="020B0606020202030204" pitchFamily="34" charset="0"/>
            </a:rPr>
            <a:t>, </a:t>
          </a:r>
          <a:r>
            <a:rPr lang="es-CO" sz="2000" kern="1200" noProof="0" dirty="0">
              <a:latin typeface="Arial Narrow" panose="020B0606020202030204" pitchFamily="34" charset="0"/>
            </a:rPr>
            <a:t>afrocolombianas</a:t>
          </a:r>
          <a:r>
            <a:rPr lang="en-US" sz="2000" kern="1200" dirty="0">
              <a:latin typeface="Arial Narrow" panose="020B0606020202030204" pitchFamily="34" charset="0"/>
            </a:rPr>
            <a:t>, </a:t>
          </a:r>
          <a:r>
            <a:rPr lang="es-CO" sz="2000" kern="1200" noProof="0" dirty="0">
              <a:latin typeface="Arial Narrow" panose="020B0606020202030204" pitchFamily="34" charset="0"/>
            </a:rPr>
            <a:t>raizales</a:t>
          </a:r>
          <a:r>
            <a:rPr lang="en-US" sz="2000" kern="1200" dirty="0">
              <a:latin typeface="Arial Narrow" panose="020B0606020202030204" pitchFamily="34" charset="0"/>
            </a:rPr>
            <a:t> y </a:t>
          </a:r>
          <a:r>
            <a:rPr lang="es-CO" sz="2000" kern="1200" noProof="0" dirty="0">
              <a:latin typeface="Arial Narrow" panose="020B0606020202030204" pitchFamily="34" charset="0"/>
            </a:rPr>
            <a:t>palenqueras</a:t>
          </a:r>
          <a:r>
            <a:rPr lang="en-US" sz="2000" kern="1200" dirty="0">
              <a:latin typeface="Arial Narrow" panose="020B0606020202030204" pitchFamily="34" charset="0"/>
            </a:rPr>
            <a:t>. </a:t>
          </a:r>
        </a:p>
      </dsp:txBody>
      <dsp:txXfrm>
        <a:off x="348277" y="2580670"/>
        <a:ext cx="4460863" cy="479482"/>
      </dsp:txXfrm>
    </dsp:sp>
    <dsp:sp modelId="{278A800D-834F-42C1-8B25-E83F91218F02}">
      <dsp:nvSpPr>
        <dsp:cNvPr id="0" name=""/>
        <dsp:cNvSpPr/>
      </dsp:nvSpPr>
      <dsp:spPr>
        <a:xfrm>
          <a:off x="0" y="3636892"/>
          <a:ext cx="6446773" cy="4536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BE7DA-2807-4E46-ACB0-A7D56C4F6532}">
      <dsp:nvSpPr>
        <dsp:cNvPr id="0" name=""/>
        <dsp:cNvSpPr/>
      </dsp:nvSpPr>
      <dsp:spPr>
        <a:xfrm>
          <a:off x="322338" y="3371212"/>
          <a:ext cx="451274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571" tIns="0" rIns="1705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Narrow" panose="020B0606020202030204" pitchFamily="34" charset="0"/>
            </a:rPr>
            <a:t>Ruta de relacionamiento entre la UBPD y el Pueblo Rrom. </a:t>
          </a:r>
        </a:p>
      </dsp:txBody>
      <dsp:txXfrm>
        <a:off x="348277" y="3397151"/>
        <a:ext cx="4460863" cy="479482"/>
      </dsp:txXfrm>
    </dsp:sp>
    <dsp:sp modelId="{F81C9CAA-BB87-46DA-8AC3-5E03833DC271}">
      <dsp:nvSpPr>
        <dsp:cNvPr id="0" name=""/>
        <dsp:cNvSpPr/>
      </dsp:nvSpPr>
      <dsp:spPr>
        <a:xfrm>
          <a:off x="0" y="4453372"/>
          <a:ext cx="6446773" cy="4536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C1A5B-66B9-4867-AD84-43EE28D43CE4}">
      <dsp:nvSpPr>
        <dsp:cNvPr id="0" name=""/>
        <dsp:cNvSpPr/>
      </dsp:nvSpPr>
      <dsp:spPr>
        <a:xfrm>
          <a:off x="322338" y="4187692"/>
          <a:ext cx="4512741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571" tIns="0" rIns="17057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rial Narrow" panose="020B0606020202030204" pitchFamily="34" charset="0"/>
            </a:rPr>
            <a:t>Protocolo de relacionamiento entre la UBPD y los pueblos indígenas de Colombia. </a:t>
          </a:r>
        </a:p>
      </dsp:txBody>
      <dsp:txXfrm>
        <a:off x="348277" y="4213631"/>
        <a:ext cx="4460863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0E495-8F19-4770-B684-22B859EE0FB9}">
      <dsp:nvSpPr>
        <dsp:cNvPr id="0" name=""/>
        <dsp:cNvSpPr/>
      </dsp:nvSpPr>
      <dsp:spPr>
        <a:xfrm>
          <a:off x="0" y="0"/>
          <a:ext cx="4080570" cy="4601652"/>
        </a:xfrm>
        <a:prstGeom prst="roundRect">
          <a:avLst>
            <a:gd name="adj" fmla="val 10000"/>
          </a:avLst>
        </a:prstGeom>
        <a:noFill/>
        <a:ln w="158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115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None/>
          </a:pPr>
          <a:r>
            <a:rPr lang="es-CO" sz="2400" b="0" kern="1200" dirty="0">
              <a:solidFill>
                <a:srgbClr val="8A7EAE"/>
              </a:solidFill>
              <a:latin typeface="Arial Narrow"/>
              <a:ea typeface="Arial Narrow"/>
              <a:cs typeface="Arial Narrow"/>
              <a:sym typeface="Arial Narrow"/>
            </a:rPr>
            <a:t>Establece el </a:t>
          </a:r>
          <a:r>
            <a:rPr lang="es-CO" sz="2400" b="1" kern="1200" dirty="0">
              <a:solidFill>
                <a:srgbClr val="8A7EAE"/>
              </a:solidFill>
              <a:latin typeface="Arial Narrow"/>
              <a:ea typeface="Arial Narrow"/>
              <a:cs typeface="Arial Narrow"/>
              <a:sym typeface="Arial Narrow"/>
            </a:rPr>
            <a:t>marco de acción general, estratégico e integral </a:t>
          </a:r>
          <a:r>
            <a:rPr lang="es-CO" sz="2400" b="0" kern="1200" dirty="0">
              <a:solidFill>
                <a:srgbClr val="8A7EAE"/>
              </a:solidFill>
              <a:latin typeface="Arial Narrow"/>
              <a:ea typeface="Arial Narrow"/>
              <a:cs typeface="Arial Narrow"/>
              <a:sym typeface="Arial Narrow"/>
            </a:rPr>
            <a:t>para abordar la búsqueda desde una perspectiva humanitaria y extrajudicial, abordando las </a:t>
          </a:r>
          <a:r>
            <a:rPr lang="es-CO" sz="2400" b="1" kern="1200" dirty="0">
              <a:solidFill>
                <a:srgbClr val="8A7EAE"/>
              </a:solidFill>
              <a:latin typeface="Arial Narrow"/>
              <a:ea typeface="Arial Narrow"/>
              <a:cs typeface="Arial Narrow"/>
              <a:sym typeface="Arial Narrow"/>
            </a:rPr>
            <a:t>problemáticas que históricamente </a:t>
          </a:r>
          <a:r>
            <a:rPr lang="es-CO" sz="2400" b="0" kern="1200" dirty="0">
              <a:solidFill>
                <a:srgbClr val="8A7EAE"/>
              </a:solidFill>
              <a:latin typeface="Arial Narrow"/>
              <a:ea typeface="Arial Narrow"/>
              <a:cs typeface="Arial Narrow"/>
              <a:sym typeface="Arial Narrow"/>
            </a:rPr>
            <a:t>se han presentado en esta materia.</a:t>
          </a:r>
          <a:endParaRPr lang="es-CO" sz="2400" b="0" kern="1200" dirty="0">
            <a:solidFill>
              <a:srgbClr val="8A7EAE"/>
            </a:solidFill>
            <a:latin typeface="Arial Narrow"/>
            <a:ea typeface="Arial Narrow"/>
            <a:cs typeface="Arial Narrow"/>
          </a:endParaRPr>
        </a:p>
      </dsp:txBody>
      <dsp:txXfrm>
        <a:off x="119516" y="119516"/>
        <a:ext cx="3841538" cy="43626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BD3A7-C1FE-4333-A1F8-F3565B484A5A}">
      <dsp:nvSpPr>
        <dsp:cNvPr id="0" name=""/>
        <dsp:cNvSpPr/>
      </dsp:nvSpPr>
      <dsp:spPr>
        <a:xfrm rot="5400000">
          <a:off x="1045965" y="2019941"/>
          <a:ext cx="1016917" cy="127529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F5E40-EA09-45E3-9715-DF842F820BC1}">
      <dsp:nvSpPr>
        <dsp:cNvPr id="0" name=""/>
        <dsp:cNvSpPr/>
      </dsp:nvSpPr>
      <dsp:spPr>
        <a:xfrm>
          <a:off x="145737" y="139211"/>
          <a:ext cx="2746407" cy="1922396"/>
        </a:xfrm>
        <a:prstGeom prst="roundRect">
          <a:avLst>
            <a:gd name="adj" fmla="val 16670"/>
          </a:avLst>
        </a:prstGeom>
        <a:noFill/>
        <a:ln w="12700" cap="flat" cmpd="sng" algn="ctr">
          <a:solidFill>
            <a:srgbClr val="8A7EA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Postulados  54 Organizaciones sólo, 35 cumplieron requisitos.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b="0" kern="120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es-CO" sz="1400" b="0" i="0" kern="1200" noProof="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Desaparición</a:t>
          </a:r>
          <a:r>
            <a:rPr lang="en-US" sz="1400" b="0" i="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 </a:t>
          </a:r>
          <a:r>
            <a:rPr lang="en-US" sz="1400" b="0" i="0" kern="1200" dirty="0" err="1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forzada</a:t>
          </a:r>
          <a:r>
            <a:rPr lang="en-US" sz="1400" b="0" i="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: 25 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 err="1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Secuestro</a:t>
          </a:r>
          <a:r>
            <a:rPr lang="en-US" sz="1400" b="0" i="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: 9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Técnico-</a:t>
          </a:r>
          <a:r>
            <a:rPr lang="en-US" sz="1400" b="0" i="0" kern="1200" dirty="0" err="1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forense</a:t>
          </a:r>
          <a:r>
            <a:rPr lang="en-US" sz="1400" b="0" i="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: 1</a:t>
          </a:r>
          <a:endParaRPr lang="en-US" sz="1400" b="0" kern="1200" dirty="0">
            <a:solidFill>
              <a:schemeClr val="tx1">
                <a:lumMod val="85000"/>
                <a:lumOff val="15000"/>
              </a:schemeClr>
            </a:solidFill>
            <a:latin typeface="Arial Narrow" panose="020B0606020202030204" pitchFamily="34" charset="0"/>
          </a:endParaRPr>
        </a:p>
      </dsp:txBody>
      <dsp:txXfrm>
        <a:off x="239598" y="233072"/>
        <a:ext cx="2558685" cy="1734674"/>
      </dsp:txXfrm>
    </dsp:sp>
    <dsp:sp modelId="{1CF1C491-2693-480B-81A7-3DEE7E8A02DD}">
      <dsp:nvSpPr>
        <dsp:cNvPr id="0" name=""/>
        <dsp:cNvSpPr/>
      </dsp:nvSpPr>
      <dsp:spPr>
        <a:xfrm>
          <a:off x="2747520" y="219688"/>
          <a:ext cx="1997475" cy="1553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285750" lvl="1" indent="-285750" algn="just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4800" b="1" kern="1200" dirty="0">
            <a:latin typeface="Arial Narrow" panose="020B0606020202030204" pitchFamily="34" charset="0"/>
          </a:endParaRPr>
        </a:p>
      </dsp:txBody>
      <dsp:txXfrm>
        <a:off x="2747520" y="219688"/>
        <a:ext cx="1997475" cy="1553765"/>
      </dsp:txXfrm>
    </dsp:sp>
    <dsp:sp modelId="{16E1F6A0-FBEA-4247-BE3C-DF5A04DD9818}">
      <dsp:nvSpPr>
        <dsp:cNvPr id="0" name=""/>
        <dsp:cNvSpPr/>
      </dsp:nvSpPr>
      <dsp:spPr>
        <a:xfrm rot="5400000">
          <a:off x="3465820" y="4014733"/>
          <a:ext cx="1090594" cy="117746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CFC79-524B-4FF1-B5D3-66CCF172A6AE}">
      <dsp:nvSpPr>
        <dsp:cNvPr id="0" name=""/>
        <dsp:cNvSpPr/>
      </dsp:nvSpPr>
      <dsp:spPr>
        <a:xfrm>
          <a:off x="2125750" y="1931931"/>
          <a:ext cx="2930444" cy="1922396"/>
        </a:xfrm>
        <a:prstGeom prst="roundRect">
          <a:avLst>
            <a:gd name="adj" fmla="val 16670"/>
          </a:avLst>
        </a:prstGeom>
        <a:noFill/>
        <a:ln w="12700" cap="flat" cmpd="sng" algn="ctr">
          <a:solidFill>
            <a:srgbClr val="7297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5 encuentros regionales con organizaciones de desaparición forzada y 3 con las organizaciones de secuestro en los que participaron </a:t>
          </a:r>
          <a:r>
            <a:rPr lang="es-MX" sz="1600" b="1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170 personas</a:t>
          </a:r>
          <a:r>
            <a:rPr lang="es-MX" sz="1600" b="0" kern="12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rPr>
            <a:t>  </a:t>
          </a:r>
          <a:endParaRPr lang="en-US" sz="18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219611" y="2025792"/>
        <a:ext cx="2742722" cy="1734674"/>
      </dsp:txXfrm>
    </dsp:sp>
    <dsp:sp modelId="{166B6F90-9E83-4EA6-8B6C-489BEB05372E}">
      <dsp:nvSpPr>
        <dsp:cNvPr id="0" name=""/>
        <dsp:cNvSpPr/>
      </dsp:nvSpPr>
      <dsp:spPr>
        <a:xfrm>
          <a:off x="5116602" y="2071906"/>
          <a:ext cx="1997475" cy="1553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7D6AA-A3AA-42AE-AEDE-0AA15364CE66}">
      <dsp:nvSpPr>
        <dsp:cNvPr id="0" name=""/>
        <dsp:cNvSpPr/>
      </dsp:nvSpPr>
      <dsp:spPr>
        <a:xfrm>
          <a:off x="4392488" y="3669194"/>
          <a:ext cx="4043783" cy="3044037"/>
        </a:xfrm>
        <a:prstGeom prst="roundRect">
          <a:avLst>
            <a:gd name="adj" fmla="val 16670"/>
          </a:avLst>
        </a:prstGeom>
        <a:noFill/>
        <a:ln w="12700" cap="flat" cmpd="sng" algn="ctr">
          <a:solidFill>
            <a:srgbClr val="E68B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400" b="0" kern="1200" dirty="0">
              <a:solidFill>
                <a:schemeClr val="tx1">
                  <a:lumMod val="85000"/>
                  <a:lumOff val="15000"/>
                </a:schemeClr>
              </a:solidFill>
            </a:rPr>
            <a:t>Delegados Seleccionados: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400" b="0" kern="1200" dirty="0">
              <a:solidFill>
                <a:schemeClr val="tx1">
                  <a:lumMod val="85000"/>
                  <a:lumOff val="15000"/>
                </a:schemeClr>
              </a:solidFill>
            </a:rPr>
            <a:t>*1 Organización técnico forense: </a:t>
          </a:r>
          <a:r>
            <a:rPr lang="es-MX" sz="1400" b="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Equitas</a:t>
          </a:r>
          <a:endParaRPr lang="es-MX" sz="14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400" b="0" kern="1200" dirty="0">
              <a:solidFill>
                <a:schemeClr val="tx1">
                  <a:lumMod val="85000"/>
                  <a:lumOff val="15000"/>
                </a:schemeClr>
              </a:solidFill>
            </a:rPr>
            <a:t>*2 Delegados Organizaciones víctimas de secuestro: </a:t>
          </a:r>
          <a:r>
            <a:rPr lang="es-MX" sz="14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Asociación de Víctimas por la Paz de Colombia, ASODAVIPAC,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Fundación AGAPE por Colombia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1400" b="0" i="0" kern="1200" dirty="0">
              <a:solidFill>
                <a:schemeClr val="tx1">
                  <a:lumMod val="85000"/>
                  <a:lumOff val="15000"/>
                </a:schemeClr>
              </a:solidFill>
            </a:rPr>
            <a:t>*2  Delegados organizaciones víctimas Desaparición Forzada: Comité Coordinador del Caso Pueblo Bello y la Asociación de Mujeres Víctimas de la Desaparición Forzada de Nariño (AMVIDENAR)</a:t>
          </a:r>
          <a:endParaRPr lang="en-US" sz="1400" b="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541112" y="3817818"/>
        <a:ext cx="3746535" cy="27467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38273-72D7-47EE-B0F9-CDBBF25F259C}">
      <dsp:nvSpPr>
        <dsp:cNvPr id="0" name=""/>
        <dsp:cNvSpPr/>
      </dsp:nvSpPr>
      <dsp:spPr>
        <a:xfrm rot="995767">
          <a:off x="2812744" y="3570051"/>
          <a:ext cx="3168581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3168581" y="34101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ADA95C2B-D270-472F-B7B4-94945AD1F403}">
      <dsp:nvSpPr>
        <dsp:cNvPr id="0" name=""/>
        <dsp:cNvSpPr/>
      </dsp:nvSpPr>
      <dsp:spPr>
        <a:xfrm rot="21084686">
          <a:off x="2861500" y="2361601"/>
          <a:ext cx="3075206" cy="68203"/>
        </a:xfrm>
        <a:custGeom>
          <a:avLst/>
          <a:gdLst/>
          <a:ahLst/>
          <a:cxnLst/>
          <a:rect l="0" t="0" r="0" b="0"/>
          <a:pathLst>
            <a:path>
              <a:moveTo>
                <a:pt x="0" y="34101"/>
              </a:moveTo>
              <a:lnTo>
                <a:pt x="3075206" y="34101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</dsp:sp>
    <dsp:sp modelId="{7DD4049A-80EB-489B-8D0A-5AF752713B15}">
      <dsp:nvSpPr>
        <dsp:cNvPr id="0" name=""/>
        <dsp:cNvSpPr/>
      </dsp:nvSpPr>
      <dsp:spPr>
        <a:xfrm>
          <a:off x="932900" y="1379395"/>
          <a:ext cx="3469426" cy="3611976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A9CB6-713D-4C46-A878-0B4576226ED9}">
      <dsp:nvSpPr>
        <dsp:cNvPr id="0" name=""/>
        <dsp:cNvSpPr/>
      </dsp:nvSpPr>
      <dsp:spPr>
        <a:xfrm>
          <a:off x="5908954" y="1088819"/>
          <a:ext cx="1874576" cy="187457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1 entrega colectiva</a:t>
          </a:r>
          <a:endParaRPr lang="en-US" sz="2200" kern="1200" dirty="0"/>
        </a:p>
      </dsp:txBody>
      <dsp:txXfrm>
        <a:off x="6183479" y="1363344"/>
        <a:ext cx="1325526" cy="1325526"/>
      </dsp:txXfrm>
    </dsp:sp>
    <dsp:sp modelId="{74C7BB6B-6145-4254-914E-F58FE91BAA59}">
      <dsp:nvSpPr>
        <dsp:cNvPr id="0" name=""/>
        <dsp:cNvSpPr/>
      </dsp:nvSpPr>
      <dsp:spPr>
        <a:xfrm>
          <a:off x="5873478" y="3339012"/>
          <a:ext cx="2009164" cy="2009164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4 entregas individuales</a:t>
          </a:r>
          <a:endParaRPr lang="en-US" sz="2200" kern="1200" dirty="0"/>
        </a:p>
      </dsp:txBody>
      <dsp:txXfrm>
        <a:off x="6167713" y="3633247"/>
        <a:ext cx="1420694" cy="1420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D87B1E-BD4C-4D16-8E81-26E6C7B97A9E}">
      <dsp:nvSpPr>
        <dsp:cNvPr id="0" name=""/>
        <dsp:cNvSpPr/>
      </dsp:nvSpPr>
      <dsp:spPr>
        <a:xfrm>
          <a:off x="0" y="512108"/>
          <a:ext cx="784274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684" tIns="645668" rIns="608684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0" y="512108"/>
        <a:ext cx="7842747" cy="781200"/>
      </dsp:txXfrm>
    </dsp:sp>
    <dsp:sp modelId="{316B2241-E6CA-4354-853D-30AFD9CF2046}">
      <dsp:nvSpPr>
        <dsp:cNvPr id="0" name=""/>
        <dsp:cNvSpPr/>
      </dsp:nvSpPr>
      <dsp:spPr>
        <a:xfrm>
          <a:off x="373372" y="87062"/>
          <a:ext cx="7467451" cy="88260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07506" tIns="0" rIns="207506" bIns="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 Narrow" panose="020B0606020202030204" pitchFamily="34" charset="0"/>
              <a:ea typeface="Arial Narrow"/>
              <a:cs typeface="Arial Narrow"/>
              <a:sym typeface="Arial Narrow"/>
            </a:rPr>
            <a:t>Planes de trabajo conjunto en temas como: enfoques diferenciales, étnicos y pedagogía</a:t>
          </a:r>
          <a:endParaRPr lang="es-CO" sz="2000" b="1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16457" y="130147"/>
        <a:ext cx="7381281" cy="796435"/>
      </dsp:txXfrm>
    </dsp:sp>
    <dsp:sp modelId="{C07D4FFC-1F79-4187-80BE-8556F096D17D}">
      <dsp:nvSpPr>
        <dsp:cNvPr id="0" name=""/>
        <dsp:cNvSpPr/>
      </dsp:nvSpPr>
      <dsp:spPr>
        <a:xfrm>
          <a:off x="0" y="1928572"/>
          <a:ext cx="784274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8684" tIns="645668" rIns="608684" bIns="99568" numCol="1" spcCol="1270" anchor="t" anchorCtr="0">
          <a:noAutofit/>
        </a:bodyPr>
        <a:lstStyle/>
        <a:p>
          <a:pPr marL="114300" lvl="1" indent="-114300" algn="just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400" kern="1200" dirty="0">
            <a:latin typeface="Arial Narrow" panose="020B0606020202030204" pitchFamily="34" charset="0"/>
          </a:endParaRPr>
        </a:p>
      </dsp:txBody>
      <dsp:txXfrm>
        <a:off x="0" y="1928572"/>
        <a:ext cx="7842747" cy="781200"/>
      </dsp:txXfrm>
    </dsp:sp>
    <dsp:sp modelId="{771071C4-C1FE-4813-A445-5050F1980225}">
      <dsp:nvSpPr>
        <dsp:cNvPr id="0" name=""/>
        <dsp:cNvSpPr/>
      </dsp:nvSpPr>
      <dsp:spPr>
        <a:xfrm>
          <a:off x="381414" y="1460708"/>
          <a:ext cx="7455279" cy="92542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7506" tIns="0" rIns="2075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Arial Narrow" panose="020B0606020202030204" pitchFamily="34" charset="0"/>
            </a:rPr>
            <a:t>Proyectos de cooperación internacional conjuntos</a:t>
          </a:r>
        </a:p>
      </dsp:txBody>
      <dsp:txXfrm>
        <a:off x="426589" y="1505883"/>
        <a:ext cx="7364929" cy="835074"/>
      </dsp:txXfrm>
    </dsp:sp>
    <dsp:sp modelId="{51623BB6-DE9F-4F3C-9BD6-4BDB3BCC949D}">
      <dsp:nvSpPr>
        <dsp:cNvPr id="0" name=""/>
        <dsp:cNvSpPr/>
      </dsp:nvSpPr>
      <dsp:spPr>
        <a:xfrm>
          <a:off x="0" y="3465155"/>
          <a:ext cx="784274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3CFB6-FA79-469F-A982-9E924085A473}">
      <dsp:nvSpPr>
        <dsp:cNvPr id="0" name=""/>
        <dsp:cNvSpPr/>
      </dsp:nvSpPr>
      <dsp:spPr>
        <a:xfrm>
          <a:off x="389073" y="2877172"/>
          <a:ext cx="7448654" cy="104554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07506" tIns="0" rIns="2075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 Narrow" panose="020B0606020202030204" pitchFamily="34" charset="0"/>
              <a:ea typeface="Arial Narrow"/>
              <a:cs typeface="Arial Narrow"/>
              <a:sym typeface="Arial Narrow"/>
            </a:rPr>
            <a:t>Articulación para la recepción de informes e insumos de la SC como aportes al mandato de cada mecanismo</a:t>
          </a:r>
          <a:endParaRPr lang="es-CO" sz="2000" kern="1200" dirty="0">
            <a:latin typeface="Arial Narrow" panose="020B0606020202030204" pitchFamily="34" charset="0"/>
          </a:endParaRPr>
        </a:p>
      </dsp:txBody>
      <dsp:txXfrm>
        <a:off x="440112" y="2928211"/>
        <a:ext cx="7346576" cy="943464"/>
      </dsp:txXfrm>
    </dsp:sp>
    <dsp:sp modelId="{17CDEC47-96DD-4FA7-8EC3-719EFDF82AE8}">
      <dsp:nvSpPr>
        <dsp:cNvPr id="0" name=""/>
        <dsp:cNvSpPr/>
      </dsp:nvSpPr>
      <dsp:spPr>
        <a:xfrm>
          <a:off x="0" y="4933355"/>
          <a:ext cx="7842747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8876A-C2B8-4B1A-A261-0885003FD692}">
      <dsp:nvSpPr>
        <dsp:cNvPr id="0" name=""/>
        <dsp:cNvSpPr/>
      </dsp:nvSpPr>
      <dsp:spPr>
        <a:xfrm>
          <a:off x="387541" y="4413755"/>
          <a:ext cx="7449983" cy="89843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7506" tIns="0" rIns="2075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Arial Narrow" panose="020B0606020202030204" pitchFamily="34" charset="0"/>
              <a:ea typeface="Arial Narrow"/>
              <a:cs typeface="Arial Narrow"/>
              <a:sym typeface="Arial Narrow"/>
            </a:rPr>
            <a:t>Acuerdos para el intercambio de información entre los mecanismos</a:t>
          </a:r>
          <a:endParaRPr lang="es-CO" sz="2000" kern="1200" dirty="0">
            <a:latin typeface="Arial Narrow" panose="020B0606020202030204" pitchFamily="34" charset="0"/>
          </a:endParaRPr>
        </a:p>
      </dsp:txBody>
      <dsp:txXfrm>
        <a:off x="431399" y="4457613"/>
        <a:ext cx="7362267" cy="8107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0D18A-A131-4857-AAEB-40C2B132670D}">
      <dsp:nvSpPr>
        <dsp:cNvPr id="0" name=""/>
        <dsp:cNvSpPr/>
      </dsp:nvSpPr>
      <dsp:spPr>
        <a:xfrm>
          <a:off x="1995564" y="1810"/>
          <a:ext cx="1230908" cy="800090"/>
        </a:xfrm>
        <a:prstGeom prst="roundRect">
          <a:avLst/>
        </a:prstGeom>
        <a:solidFill>
          <a:srgbClr val="8A7EA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solidFill>
                <a:schemeClr val="bg1"/>
              </a:solidFill>
              <a:latin typeface="Arial Narrow" panose="020B0606020202030204" pitchFamily="34" charset="0"/>
            </a:rPr>
            <a:t>6 círculos de saberes</a:t>
          </a:r>
        </a:p>
      </dsp:txBody>
      <dsp:txXfrm>
        <a:off x="2034621" y="40867"/>
        <a:ext cx="1152794" cy="721976"/>
      </dsp:txXfrm>
    </dsp:sp>
    <dsp:sp modelId="{A0A6F6BE-9EC6-4E31-AD1B-15EAB0369F42}">
      <dsp:nvSpPr>
        <dsp:cNvPr id="0" name=""/>
        <dsp:cNvSpPr/>
      </dsp:nvSpPr>
      <dsp:spPr>
        <a:xfrm>
          <a:off x="1011756" y="401855"/>
          <a:ext cx="3198525" cy="3198525"/>
        </a:xfrm>
        <a:custGeom>
          <a:avLst/>
          <a:gdLst/>
          <a:ahLst/>
          <a:cxnLst/>
          <a:rect l="0" t="0" r="0" b="0"/>
          <a:pathLst>
            <a:path>
              <a:moveTo>
                <a:pt x="2223182" y="126725"/>
              </a:moveTo>
              <a:arcTo wR="1599262" hR="1599262" stAng="17577754" swAng="1962641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EF51F-E34C-4700-9E30-130E41613FCF}">
      <dsp:nvSpPr>
        <dsp:cNvPr id="0" name=""/>
        <dsp:cNvSpPr/>
      </dsp:nvSpPr>
      <dsp:spPr>
        <a:xfrm>
          <a:off x="3317300" y="1106874"/>
          <a:ext cx="1629414" cy="800090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bg1"/>
              </a:solidFill>
              <a:latin typeface="Arial Narrow" panose="020B0606020202030204" pitchFamily="34" charset="0"/>
            </a:rPr>
            <a:t>Villavicencio, Puerto Asís, Córdoba, Sincelejo, Apartadó y San José de Apartadó</a:t>
          </a:r>
          <a:endParaRPr lang="es-CO" sz="14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356357" y="1145931"/>
        <a:ext cx="1551300" cy="721976"/>
      </dsp:txXfrm>
    </dsp:sp>
    <dsp:sp modelId="{1F97B3BB-0094-4874-9E08-07BE771651AB}">
      <dsp:nvSpPr>
        <dsp:cNvPr id="0" name=""/>
        <dsp:cNvSpPr/>
      </dsp:nvSpPr>
      <dsp:spPr>
        <a:xfrm>
          <a:off x="1011756" y="401855"/>
          <a:ext cx="3198525" cy="3198525"/>
        </a:xfrm>
        <a:custGeom>
          <a:avLst/>
          <a:gdLst/>
          <a:ahLst/>
          <a:cxnLst/>
          <a:rect l="0" t="0" r="0" b="0"/>
          <a:pathLst>
            <a:path>
              <a:moveTo>
                <a:pt x="3196321" y="1515335"/>
              </a:moveTo>
              <a:arcTo wR="1599262" hR="1599262" stAng="21419508" swAng="2197151"/>
            </a:path>
          </a:pathLst>
        </a:custGeom>
        <a:noFill/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D07BE-E7D8-4887-9E0D-33EADC0AAB2E}">
      <dsp:nvSpPr>
        <dsp:cNvPr id="0" name=""/>
        <dsp:cNvSpPr/>
      </dsp:nvSpPr>
      <dsp:spPr>
        <a:xfrm>
          <a:off x="2935587" y="2894904"/>
          <a:ext cx="1230908" cy="800090"/>
        </a:xfrm>
        <a:prstGeom prst="roundRect">
          <a:avLst/>
        </a:prstGeom>
        <a:solidFill>
          <a:srgbClr val="7297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solidFill>
                <a:schemeClr val="bg1"/>
              </a:solidFill>
              <a:latin typeface="Arial Narrow" panose="020B0606020202030204" pitchFamily="34" charset="0"/>
            </a:rPr>
            <a:t>104 familiares </a:t>
          </a:r>
          <a:endParaRPr lang="es-CO" sz="16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2974644" y="2933961"/>
        <a:ext cx="1152794" cy="721976"/>
      </dsp:txXfrm>
    </dsp:sp>
    <dsp:sp modelId="{99DAB4C0-5F70-474B-B4E7-1EDB6CDD820E}">
      <dsp:nvSpPr>
        <dsp:cNvPr id="0" name=""/>
        <dsp:cNvSpPr/>
      </dsp:nvSpPr>
      <dsp:spPr>
        <a:xfrm>
          <a:off x="1011756" y="401855"/>
          <a:ext cx="3198525" cy="3198525"/>
        </a:xfrm>
        <a:custGeom>
          <a:avLst/>
          <a:gdLst/>
          <a:ahLst/>
          <a:cxnLst/>
          <a:rect l="0" t="0" r="0" b="0"/>
          <a:pathLst>
            <a:path>
              <a:moveTo>
                <a:pt x="1917472" y="3166548"/>
              </a:moveTo>
              <a:arcTo wR="1599262" hR="1599262" stAng="4711386" swAng="1377228"/>
            </a:path>
          </a:pathLst>
        </a:custGeom>
        <a:noFill/>
        <a:ln w="635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2B981-B51C-48FE-B824-0288B45567E6}">
      <dsp:nvSpPr>
        <dsp:cNvPr id="0" name=""/>
        <dsp:cNvSpPr/>
      </dsp:nvSpPr>
      <dsp:spPr>
        <a:xfrm>
          <a:off x="1055541" y="2894904"/>
          <a:ext cx="1230908" cy="800090"/>
        </a:xfrm>
        <a:prstGeom prst="roundRect">
          <a:avLst/>
        </a:prstGeom>
        <a:solidFill>
          <a:srgbClr val="72979F">
            <a:alpha val="72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bg1"/>
              </a:solidFill>
              <a:latin typeface="Arial Narrow" panose="020B0606020202030204" pitchFamily="34" charset="0"/>
            </a:rPr>
            <a:t>17 producciones artísticas y audiovisuales</a:t>
          </a:r>
          <a:endParaRPr lang="es-CO" sz="12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094598" y="2933961"/>
        <a:ext cx="1152794" cy="721976"/>
      </dsp:txXfrm>
    </dsp:sp>
    <dsp:sp modelId="{D258C078-5C3B-4077-A310-50D960ADE3BB}">
      <dsp:nvSpPr>
        <dsp:cNvPr id="0" name=""/>
        <dsp:cNvSpPr/>
      </dsp:nvSpPr>
      <dsp:spPr>
        <a:xfrm>
          <a:off x="1011756" y="401855"/>
          <a:ext cx="3198525" cy="3198525"/>
        </a:xfrm>
        <a:custGeom>
          <a:avLst/>
          <a:gdLst/>
          <a:ahLst/>
          <a:cxnLst/>
          <a:rect l="0" t="0" r="0" b="0"/>
          <a:pathLst>
            <a:path>
              <a:moveTo>
                <a:pt x="267372" y="2484536"/>
              </a:moveTo>
              <a:arcTo wR="1599262" hR="1599262" stAng="8783341" swAng="2197151"/>
            </a:path>
          </a:pathLst>
        </a:custGeom>
        <a:noFill/>
        <a:ln w="635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25C88-11FE-42A1-98B8-ACE381AD2138}">
      <dsp:nvSpPr>
        <dsp:cNvPr id="0" name=""/>
        <dsp:cNvSpPr/>
      </dsp:nvSpPr>
      <dsp:spPr>
        <a:xfrm>
          <a:off x="474575" y="1106874"/>
          <a:ext cx="1230908" cy="800090"/>
        </a:xfrm>
        <a:prstGeom prst="roundRect">
          <a:avLst/>
        </a:prstGeom>
        <a:solidFill>
          <a:srgbClr val="E68B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bg1"/>
              </a:solidFill>
              <a:latin typeface="Arial Narrow" panose="020B0606020202030204" pitchFamily="34" charset="0"/>
            </a:rPr>
            <a:t>“</a:t>
          </a:r>
          <a:r>
            <a:rPr lang="es-MX" sz="1800" kern="1200" dirty="0" err="1">
              <a:solidFill>
                <a:schemeClr val="bg1"/>
              </a:solidFill>
              <a:latin typeface="Arial Narrow" panose="020B0606020202030204" pitchFamily="34" charset="0"/>
            </a:rPr>
            <a:t>BuscArte</a:t>
          </a:r>
          <a:r>
            <a:rPr lang="es-MX" sz="1800" kern="1200" dirty="0">
              <a:solidFill>
                <a:schemeClr val="bg1"/>
              </a:solidFill>
              <a:latin typeface="Arial Narrow" panose="020B0606020202030204" pitchFamily="34" charset="0"/>
            </a:rPr>
            <a:t>”</a:t>
          </a:r>
          <a:endParaRPr lang="es-CO" sz="18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513632" y="1145931"/>
        <a:ext cx="1152794" cy="721976"/>
      </dsp:txXfrm>
    </dsp:sp>
    <dsp:sp modelId="{3A0072EE-2880-4D9F-B181-32A47E6A65BB}">
      <dsp:nvSpPr>
        <dsp:cNvPr id="0" name=""/>
        <dsp:cNvSpPr/>
      </dsp:nvSpPr>
      <dsp:spPr>
        <a:xfrm>
          <a:off x="1011756" y="401855"/>
          <a:ext cx="3198525" cy="3198525"/>
        </a:xfrm>
        <a:custGeom>
          <a:avLst/>
          <a:gdLst/>
          <a:ahLst/>
          <a:cxnLst/>
          <a:rect l="0" t="0" r="0" b="0"/>
          <a:pathLst>
            <a:path>
              <a:moveTo>
                <a:pt x="278535" y="697419"/>
              </a:moveTo>
              <a:arcTo wR="1599262" hR="1599262" stAng="12859605" swAng="1962641"/>
            </a:path>
          </a:pathLst>
        </a:custGeom>
        <a:noFill/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249F0-65A4-4412-B62F-5F9F479D6BE7}">
      <dsp:nvSpPr>
        <dsp:cNvPr id="0" name=""/>
        <dsp:cNvSpPr/>
      </dsp:nvSpPr>
      <dsp:spPr>
        <a:xfrm rot="5400000">
          <a:off x="4648723" y="-1662802"/>
          <a:ext cx="1340224" cy="5005962"/>
        </a:xfrm>
        <a:prstGeom prst="round2SameRect">
          <a:avLst/>
        </a:prstGeom>
        <a:noFill/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La UBPD construye relaciones de </a:t>
          </a:r>
          <a:r>
            <a:rPr lang="es-MX" sz="2000" b="1" kern="1200" dirty="0"/>
            <a:t>confianza </a:t>
          </a:r>
          <a:r>
            <a:rPr lang="es-MX" sz="2000" b="0" kern="1200" dirty="0"/>
            <a:t> con los actores interesados en su labor</a:t>
          </a:r>
          <a:endParaRPr lang="en-US" sz="2000" kern="1200" dirty="0"/>
        </a:p>
      </dsp:txBody>
      <dsp:txXfrm rot="-5400000">
        <a:off x="2815854" y="235491"/>
        <a:ext cx="4940538" cy="1209376"/>
      </dsp:txXfrm>
    </dsp:sp>
    <dsp:sp modelId="{282E79E1-B720-4DDE-985B-FE5382D8087A}">
      <dsp:nvSpPr>
        <dsp:cNvPr id="0" name=""/>
        <dsp:cNvSpPr/>
      </dsp:nvSpPr>
      <dsp:spPr>
        <a:xfrm>
          <a:off x="0" y="2538"/>
          <a:ext cx="2815854" cy="1675280"/>
        </a:xfrm>
        <a:prstGeom prst="roundRect">
          <a:avLst/>
        </a:prstGeom>
        <a:solidFill>
          <a:srgbClr val="8A7EAE"/>
        </a:solidFill>
        <a:ln w="12700" cap="flat" cmpd="sng" algn="ctr">
          <a:solidFill>
            <a:srgbClr val="8A7EA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>
                  <a:lumMod val="85000"/>
                  <a:lumOff val="15000"/>
                </a:schemeClr>
              </a:solidFill>
            </a:rPr>
            <a:t>Confianza</a:t>
          </a:r>
          <a:endParaRPr lang="en-US" sz="2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81780" y="84318"/>
        <a:ext cx="2652294" cy="1511720"/>
      </dsp:txXfrm>
    </dsp:sp>
    <dsp:sp modelId="{884F8027-B21F-45D0-B2D0-27C278B76138}">
      <dsp:nvSpPr>
        <dsp:cNvPr id="0" name=""/>
        <dsp:cNvSpPr/>
      </dsp:nvSpPr>
      <dsp:spPr>
        <a:xfrm rot="5400000">
          <a:off x="4648723" y="96242"/>
          <a:ext cx="1340224" cy="5005962"/>
        </a:xfrm>
        <a:prstGeom prst="round2SameRect">
          <a:avLst/>
        </a:prstGeom>
        <a:noFill/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La UBPD brinda </a:t>
          </a:r>
          <a:r>
            <a:rPr lang="es-MX" sz="2000" b="1" kern="1200" dirty="0"/>
            <a:t>respuestas </a:t>
          </a:r>
          <a:r>
            <a:rPr lang="es-MX" sz="2000" b="0" kern="1200" dirty="0"/>
            <a:t>que dan cuenta de los avances y múltiples resultados del proceso de búsqueda.</a:t>
          </a:r>
          <a:endParaRPr lang="en-US" sz="2000" kern="1200" dirty="0"/>
        </a:p>
      </dsp:txBody>
      <dsp:txXfrm rot="-5400000">
        <a:off x="2815854" y="1994535"/>
        <a:ext cx="4940538" cy="1209376"/>
      </dsp:txXfrm>
    </dsp:sp>
    <dsp:sp modelId="{F640F328-5653-43AB-B185-152DFD995C8D}">
      <dsp:nvSpPr>
        <dsp:cNvPr id="0" name=""/>
        <dsp:cNvSpPr/>
      </dsp:nvSpPr>
      <dsp:spPr>
        <a:xfrm>
          <a:off x="0" y="1761583"/>
          <a:ext cx="2815854" cy="1675280"/>
        </a:xfrm>
        <a:prstGeom prst="roundRect">
          <a:avLst/>
        </a:prstGeom>
        <a:solidFill>
          <a:srgbClr val="72979F"/>
        </a:solidFill>
        <a:ln w="12700" cap="flat" cmpd="sng" algn="ctr">
          <a:solidFill>
            <a:srgbClr val="72979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>
                  <a:lumMod val="85000"/>
                  <a:lumOff val="15000"/>
                </a:schemeClr>
              </a:solidFill>
            </a:rPr>
            <a:t>Respuestas</a:t>
          </a:r>
          <a:endParaRPr lang="en-US" sz="2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81780" y="1843363"/>
        <a:ext cx="2652294" cy="1511720"/>
      </dsp:txXfrm>
    </dsp:sp>
    <dsp:sp modelId="{E5F791BA-5664-4B06-82AC-8733CBB35039}">
      <dsp:nvSpPr>
        <dsp:cNvPr id="0" name=""/>
        <dsp:cNvSpPr/>
      </dsp:nvSpPr>
      <dsp:spPr>
        <a:xfrm rot="5400000">
          <a:off x="4648723" y="1855286"/>
          <a:ext cx="1340224" cy="5005962"/>
        </a:xfrm>
        <a:prstGeom prst="round2SameRect">
          <a:avLst/>
        </a:prstGeom>
        <a:noFill/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La UBPD </a:t>
          </a:r>
          <a:r>
            <a:rPr lang="es-MX" sz="2000" b="1" kern="1200" dirty="0"/>
            <a:t>lidera </a:t>
          </a:r>
          <a:r>
            <a:rPr lang="es-MX" sz="2000" b="0" kern="1200" dirty="0"/>
            <a:t>la búsqueda de personas dadas por desaparecidas e el marco de un sistema de búsqueda</a:t>
          </a:r>
          <a:endParaRPr lang="en-US" sz="2000" kern="1200" dirty="0"/>
        </a:p>
      </dsp:txBody>
      <dsp:txXfrm rot="-5400000">
        <a:off x="2815854" y="3753579"/>
        <a:ext cx="4940538" cy="1209376"/>
      </dsp:txXfrm>
    </dsp:sp>
    <dsp:sp modelId="{AFEC290A-DF58-4466-9700-DD138790ACC3}">
      <dsp:nvSpPr>
        <dsp:cNvPr id="0" name=""/>
        <dsp:cNvSpPr/>
      </dsp:nvSpPr>
      <dsp:spPr>
        <a:xfrm>
          <a:off x="0" y="3520627"/>
          <a:ext cx="2815854" cy="1675280"/>
        </a:xfrm>
        <a:prstGeom prst="roundRect">
          <a:avLst/>
        </a:prstGeom>
        <a:solidFill>
          <a:srgbClr val="E68B65"/>
        </a:solidFill>
        <a:ln w="12700" cap="flat" cmpd="sng" algn="ctr">
          <a:solidFill>
            <a:srgbClr val="E68B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>
                  <a:lumMod val="85000"/>
                  <a:lumOff val="15000"/>
                </a:schemeClr>
              </a:solidFill>
            </a:rPr>
            <a:t>Liderazgo</a:t>
          </a:r>
          <a:endParaRPr lang="en-US" sz="2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81780" y="3602407"/>
        <a:ext cx="2652294" cy="1511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1EABD-36FA-4E11-8EF8-FBCC3393D1A8}" type="datetimeFigureOut">
              <a:rPr lang="es-CO" smtClean="0"/>
              <a:t>18/03/20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BAA49-C6D6-4749-BA6D-710655AFB2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536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6087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7648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5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5" name="Google Shape;81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0026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5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5" name="Google Shape;81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2698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6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0" name="Google Shape;880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6467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6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7" name="Google Shape;887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37112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6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5" name="Google Shape;92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1027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6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5" name="Google Shape;92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5967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6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25" name="Google Shape;92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3989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5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15" name="Google Shape;81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8497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842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Google Shape;446;p2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680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00" cy="39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8204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1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18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064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1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18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9505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2" name="Google Shape;80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8365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6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5" name="Google Shape;92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1941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5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5" name="Google Shape;81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5750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6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5" name="Google Shape;92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008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6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5" name="Google Shape;92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5932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53321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29" name="Google Shape;82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052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Google Shape;446;p2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4962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6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5" name="Google Shape;92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04855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5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5" name="Google Shape;815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6694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66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25" name="Google Shape;92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05678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2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9" name="Google Shape;379;p2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993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2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p2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0222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2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9" name="Google Shape;379;p2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7832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9" name="Google Shape;68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889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Google Shape;446;p2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91149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6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8" name="Google Shape;94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0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Google Shape;446;p2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331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Google Shape;446;p2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196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6" name="Google Shape;446;p2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2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417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57" name="Google Shape;75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7813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4" name="Google Shape;76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2994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4" name="Google Shape;76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240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BBA-D439-45F9-8088-4081FDFD3285}" type="datetimeFigureOut">
              <a:rPr lang="es-CO" smtClean="0"/>
              <a:t>18/03/20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202-4697-459E-9AC7-43A47AD239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191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BBA-D439-45F9-8088-4081FDFD3285}" type="datetimeFigureOut">
              <a:rPr lang="es-CO" smtClean="0"/>
              <a:t>18/03/20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202-4697-459E-9AC7-43A47AD239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1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BBA-D439-45F9-8088-4081FDFD3285}" type="datetimeFigureOut">
              <a:rPr lang="es-CO" smtClean="0"/>
              <a:t>18/03/20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202-4697-459E-9AC7-43A47AD239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014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656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1219170" lvl="1" indent="-44025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828754" lvl="2" indent="-44025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2438339" lvl="3" indent="-44025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3047924" lvl="4" indent="-44025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3657509" lvl="5" indent="-44025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4267093" lvl="6" indent="-44025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4876678" lvl="7" indent="-44025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5486263" lvl="8" indent="-440256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443201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656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1219170" lvl="1" indent="-44025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828754" lvl="2" indent="-44025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2438339" lvl="3" indent="-44025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3047924" lvl="4" indent="-44025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3657509" lvl="5" indent="-44025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4267093" lvl="6" indent="-44025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4876678" lvl="7" indent="-440256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5486263" lvl="8" indent="-440256" algn="l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0862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o e imágenes grandes">
  <p:cSld name="1_Texto e imágenes grandes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ctrTitle"/>
          </p:nvPr>
        </p:nvSpPr>
        <p:spPr>
          <a:xfrm>
            <a:off x="84000" y="3517902"/>
            <a:ext cx="6012000" cy="1409700"/>
          </a:xfrm>
          <a:prstGeom prst="rect">
            <a:avLst/>
          </a:prstGeom>
          <a:solidFill>
            <a:srgbClr val="799FA5"/>
          </a:solidFill>
          <a:ln>
            <a:noFill/>
          </a:ln>
        </p:spPr>
        <p:txBody>
          <a:bodyPr spcFirstLastPara="1" wrap="square" lIns="288000" tIns="0" rIns="432000" bIns="1440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84000" y="4927602"/>
            <a:ext cx="6012000" cy="1845743"/>
          </a:xfrm>
          <a:prstGeom prst="rect">
            <a:avLst/>
          </a:prstGeom>
          <a:solidFill>
            <a:srgbClr val="8C80B2"/>
          </a:solidFill>
          <a:ln>
            <a:noFill/>
          </a:ln>
        </p:spPr>
        <p:txBody>
          <a:bodyPr spcFirstLastPara="1" wrap="square" lIns="288000" tIns="144000" rIns="43200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9"/>
          <p:cNvSpPr>
            <a:spLocks noGrp="1"/>
          </p:cNvSpPr>
          <p:nvPr>
            <p:ph type="sldNum" idx="12"/>
          </p:nvPr>
        </p:nvSpPr>
        <p:spPr>
          <a:xfrm>
            <a:off x="11496369" y="6155191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58" name="Google Shape;58;p9"/>
          <p:cNvSpPr txBox="1"/>
          <p:nvPr/>
        </p:nvSpPr>
        <p:spPr>
          <a:xfrm>
            <a:off x="5861957" y="661307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84000" y="86715"/>
            <a:ext cx="6009285" cy="3431187"/>
          </a:xfrm>
          <a:prstGeom prst="rect">
            <a:avLst/>
          </a:prstGeom>
          <a:solidFill>
            <a:srgbClr val="8C80B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100" b="0" i="1" u="none" strike="noStrike" cap="none">
                <a:solidFill>
                  <a:srgbClr val="D8D8D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6464301" y="1152000"/>
            <a:ext cx="53077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4571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1219170" lvl="1" indent="-4402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828754" lvl="2" indent="-4233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2438339" lvl="3" indent="-4233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3047924" lvl="4" indent="-42332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37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BBA-D439-45F9-8088-4081FDFD3285}" type="datetimeFigureOut">
              <a:rPr lang="es-CO" smtClean="0"/>
              <a:t>18/03/20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202-4697-459E-9AC7-43A47AD239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441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BBA-D439-45F9-8088-4081FDFD3285}" type="datetimeFigureOut">
              <a:rPr lang="es-CO" smtClean="0"/>
              <a:t>18/03/20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202-4697-459E-9AC7-43A47AD239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475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BBA-D439-45F9-8088-4081FDFD3285}" type="datetimeFigureOut">
              <a:rPr lang="es-CO" smtClean="0"/>
              <a:t>18/03/20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202-4697-459E-9AC7-43A47AD239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281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BBA-D439-45F9-8088-4081FDFD3285}" type="datetimeFigureOut">
              <a:rPr lang="es-CO" smtClean="0"/>
              <a:t>18/03/20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202-4697-459E-9AC7-43A47AD239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402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BBA-D439-45F9-8088-4081FDFD3285}" type="datetimeFigureOut">
              <a:rPr lang="es-CO" smtClean="0"/>
              <a:t>18/03/20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202-4697-459E-9AC7-43A47AD239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035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BBA-D439-45F9-8088-4081FDFD3285}" type="datetimeFigureOut">
              <a:rPr lang="es-CO" smtClean="0"/>
              <a:t>18/03/20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202-4697-459E-9AC7-43A47AD239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831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BBA-D439-45F9-8088-4081FDFD3285}" type="datetimeFigureOut">
              <a:rPr lang="es-CO" smtClean="0"/>
              <a:t>18/03/20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202-4697-459E-9AC7-43A47AD239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26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BBA-D439-45F9-8088-4081FDFD3285}" type="datetimeFigureOut">
              <a:rPr lang="es-CO" smtClean="0"/>
              <a:t>18/03/20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E202-4697-459E-9AC7-43A47AD239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522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63BBA-D439-45F9-8088-4081FDFD3285}" type="datetimeFigureOut">
              <a:rPr lang="es-CO" smtClean="0"/>
              <a:t>18/03/20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FE202-4697-459E-9AC7-43A47AD239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084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NUL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NULL"/><Relationship Id="rId9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/>
          <p:nvPr/>
        </p:nvSpPr>
        <p:spPr>
          <a:xfrm>
            <a:off x="3065200" y="0"/>
            <a:ext cx="91268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8"/>
          <p:cNvSpPr txBox="1"/>
          <p:nvPr/>
        </p:nvSpPr>
        <p:spPr>
          <a:xfrm>
            <a:off x="3775214" y="1259932"/>
            <a:ext cx="7964205" cy="5237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>
              <a:buSzPts val="3600"/>
            </a:pPr>
            <a:r>
              <a:rPr lang="es-MX" sz="3733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SEGUNDO AÑO DE IMPLEMENTACIÓN DE LA UBPD </a:t>
            </a:r>
          </a:p>
          <a:p>
            <a:pPr lvl="0" algn="just">
              <a:buSzPts val="3600"/>
            </a:pPr>
            <a:endParaRPr lang="es-MX" sz="3733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buSzPts val="3600"/>
            </a:pPr>
            <a:r>
              <a:rPr lang="es-MX" sz="3200" b="1" i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“Construyendo un objetivo común por la búsqueda de las personas desaparecidas en Colombia”</a:t>
            </a:r>
          </a:p>
          <a:p>
            <a:pPr lvl="0">
              <a:buSzPts val="3600"/>
            </a:pPr>
            <a:endParaRPr lang="es-MX" sz="3733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buSzPts val="3600"/>
            </a:pPr>
            <a:r>
              <a:rPr lang="es-CO" sz="2400" b="1" i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13-03-2020</a:t>
            </a:r>
            <a:endParaRPr sz="2400" b="1" i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00000"/>
              </a:buClr>
              <a:buSzPts val="3600"/>
            </a:pPr>
            <a:endParaRPr sz="48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201" y="5345398"/>
            <a:ext cx="1273235" cy="100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566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/>
          <p:nvPr/>
        </p:nvSpPr>
        <p:spPr>
          <a:xfrm>
            <a:off x="0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520252" y="4104516"/>
            <a:ext cx="2527496" cy="18880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s-CO" sz="32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 despliegue territorial</a:t>
            </a:r>
            <a:br>
              <a:rPr lang="es-CO" sz="3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6" name="Google Shape;216;p30"/>
          <p:cNvGrpSpPr/>
          <p:nvPr/>
        </p:nvGrpSpPr>
        <p:grpSpPr>
          <a:xfrm>
            <a:off x="3787028" y="581651"/>
            <a:ext cx="8121455" cy="2847349"/>
            <a:chOff x="2454" y="669077"/>
            <a:chExt cx="6091091" cy="2725844"/>
          </a:xfrm>
        </p:grpSpPr>
        <p:sp>
          <p:nvSpPr>
            <p:cNvPr id="217" name="Google Shape;217;p30"/>
            <p:cNvSpPr/>
            <p:nvPr/>
          </p:nvSpPr>
          <p:spPr>
            <a:xfrm rot="5400000">
              <a:off x="380755" y="1327890"/>
              <a:ext cx="1139501" cy="1896104"/>
            </a:xfrm>
            <a:prstGeom prst="corner">
              <a:avLst>
                <a:gd name="adj1" fmla="val 16120"/>
                <a:gd name="adj2" fmla="val 16110"/>
              </a:avLst>
            </a:prstGeom>
            <a:noFill/>
            <a:ln w="31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190544" y="1894416"/>
              <a:ext cx="1711813" cy="1500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219;p30"/>
            <p:cNvSpPr txBox="1"/>
            <p:nvPr/>
          </p:nvSpPr>
          <p:spPr>
            <a:xfrm>
              <a:off x="190544" y="1894416"/>
              <a:ext cx="1711813" cy="1500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33" tIns="66033" rIns="66033" bIns="66033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300"/>
              </a:pPr>
              <a:r>
                <a:rPr lang="es-CO" dirty="0">
                  <a:solidFill>
                    <a:srgbClr val="66666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Caracterización de actores regionales clave para el cumplimiento de la misión de la UBPD. </a:t>
              </a:r>
              <a:endParaRPr dirty="0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1579374" y="1188296"/>
              <a:ext cx="322983" cy="322983"/>
            </a:xfrm>
            <a:prstGeom prst="triangle">
              <a:avLst>
                <a:gd name="adj" fmla="val 100000"/>
              </a:avLst>
            </a:prstGeom>
            <a:solidFill>
              <a:srgbClr val="665CAA"/>
            </a:solidFill>
            <a:ln w="25400" cap="flat" cmpd="sng">
              <a:solidFill>
                <a:srgbClr val="665C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221;p30"/>
            <p:cNvSpPr/>
            <p:nvPr/>
          </p:nvSpPr>
          <p:spPr>
            <a:xfrm rot="5400000">
              <a:off x="2476349" y="809333"/>
              <a:ext cx="1139501" cy="1896104"/>
            </a:xfrm>
            <a:prstGeom prst="corner">
              <a:avLst>
                <a:gd name="adj1" fmla="val 16120"/>
                <a:gd name="adj2" fmla="val 16110"/>
              </a:avLst>
            </a:prstGeom>
            <a:noFill/>
            <a:ln w="3175" cap="flat" cmpd="sng">
              <a:solidFill>
                <a:srgbClr val="5665B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2286138" y="1375860"/>
              <a:ext cx="1711813" cy="1500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223;p30"/>
            <p:cNvSpPr txBox="1"/>
            <p:nvPr/>
          </p:nvSpPr>
          <p:spPr>
            <a:xfrm>
              <a:off x="2286138" y="1375860"/>
              <a:ext cx="1711813" cy="183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33" tIns="66033" rIns="66033" bIns="66033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300"/>
              </a:pPr>
              <a:r>
                <a:rPr lang="es-CO" dirty="0">
                  <a:solidFill>
                    <a:srgbClr val="66666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83 acciones pedagógicas y de articulación desarrolladas  entre Junio a Diciembre de 2019, en respuesta a los requerimientos de los territorios. </a:t>
              </a:r>
              <a:endParaRPr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3674968" y="669740"/>
              <a:ext cx="322983" cy="322983"/>
            </a:xfrm>
            <a:prstGeom prst="triangle">
              <a:avLst>
                <a:gd name="adj" fmla="val 100000"/>
              </a:avLst>
            </a:prstGeom>
            <a:solidFill>
              <a:srgbClr val="4F83BD"/>
            </a:solidFill>
            <a:ln w="25400" cap="flat" cmpd="sng">
              <a:solidFill>
                <a:srgbClr val="4F83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225;p30"/>
            <p:cNvSpPr/>
            <p:nvPr/>
          </p:nvSpPr>
          <p:spPr>
            <a:xfrm rot="5400000">
              <a:off x="4571943" y="290776"/>
              <a:ext cx="1139501" cy="1896104"/>
            </a:xfrm>
            <a:prstGeom prst="corner">
              <a:avLst>
                <a:gd name="adj1" fmla="val 16120"/>
                <a:gd name="adj2" fmla="val 16110"/>
              </a:avLst>
            </a:prstGeom>
            <a:noFill/>
            <a:ln w="3175" cap="flat" cmpd="sng">
              <a:solidFill>
                <a:srgbClr val="72979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4381732" y="857303"/>
              <a:ext cx="1711813" cy="1500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227;p30"/>
            <p:cNvSpPr txBox="1"/>
            <p:nvPr/>
          </p:nvSpPr>
          <p:spPr>
            <a:xfrm>
              <a:off x="4381732" y="857303"/>
              <a:ext cx="1711813" cy="1727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33" tIns="66033" rIns="66033" bIns="66033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300"/>
              </a:pPr>
              <a:r>
                <a:rPr lang="es-CO" sz="1600" dirty="0">
                  <a:solidFill>
                    <a:srgbClr val="66666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Encuentros de asesoría, orientación, apoyo y fortalecimiento a familiares, organizaciones y pueblos étnicos. </a:t>
              </a:r>
              <a:endParaRPr sz="1600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4643094" y="4852398"/>
            <a:ext cx="6660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400"/>
            </a:pPr>
            <a:r>
              <a:rPr lang="es-CO" sz="2000" dirty="0">
                <a:solidFill>
                  <a:srgbClr val="799FA5"/>
                </a:solidFill>
                <a:latin typeface="Times New Roman"/>
                <a:ea typeface="Times New Roman"/>
                <a:cs typeface="Times New Roman"/>
              </a:rPr>
              <a:t>Incremento del número de familias que se acercaron a la UBPD en los territorios para participar en los procesos de búsqueda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1400"/>
            </a:pPr>
            <a:endParaRPr lang="es-CO" sz="2000" dirty="0">
              <a:solidFill>
                <a:srgbClr val="799FA5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buClr>
                <a:srgbClr val="000000"/>
              </a:buClr>
              <a:buSzPts val="1400"/>
            </a:pPr>
            <a:r>
              <a:rPr lang="es-CO" sz="2000" dirty="0">
                <a:solidFill>
                  <a:srgbClr val="799FA5"/>
                </a:solidFill>
                <a:latin typeface="Times New Roman"/>
                <a:ea typeface="Times New Roman"/>
                <a:cs typeface="Times New Roman"/>
              </a:rPr>
              <a:t>Incremento de la credibilidad y confianza en la institucionalidad entre familiares y OSC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7767004" y="3520746"/>
            <a:ext cx="412288" cy="979017"/>
          </a:xfrm>
          <a:prstGeom prst="downArrow">
            <a:avLst/>
          </a:prstGeom>
          <a:noFill/>
          <a:ln>
            <a:solidFill>
              <a:srgbClr val="8A7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751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9"/>
          <p:cNvSpPr/>
          <p:nvPr/>
        </p:nvSpPr>
        <p:spPr>
          <a:xfrm>
            <a:off x="0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767;p72">
            <a:extLst>
              <a:ext uri="{FF2B5EF4-FFF2-40B4-BE49-F238E27FC236}">
                <a16:creationId xmlns:a16="http://schemas.microsoft.com/office/drawing/2014/main" id="{CF6A3097-BD93-482C-AB76-018AD741DDED}"/>
              </a:ext>
            </a:extLst>
          </p:cNvPr>
          <p:cNvSpPr/>
          <p:nvPr/>
        </p:nvSpPr>
        <p:spPr>
          <a:xfrm>
            <a:off x="620122" y="3031191"/>
            <a:ext cx="2327756" cy="151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Participación en el proceso de búsqueda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488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9"/>
          <p:cNvSpPr/>
          <p:nvPr/>
        </p:nvSpPr>
        <p:spPr>
          <a:xfrm>
            <a:off x="19735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875;p85">
            <a:extLst>
              <a:ext uri="{FF2B5EF4-FFF2-40B4-BE49-F238E27FC236}">
                <a16:creationId xmlns:a16="http://schemas.microsoft.com/office/drawing/2014/main" id="{E344596E-37CC-4613-B982-D5277E7016BA}"/>
              </a:ext>
            </a:extLst>
          </p:cNvPr>
          <p:cNvSpPr/>
          <p:nvPr/>
        </p:nvSpPr>
        <p:spPr>
          <a:xfrm>
            <a:off x="4150262" y="2689498"/>
            <a:ext cx="7813941" cy="1887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es-CO" sz="2400" b="1" dirty="0">
                <a:solidFill>
                  <a:srgbClr val="8A7EAE"/>
                </a:solidFill>
                <a:latin typeface="Arial Narrow"/>
                <a:ea typeface="Arial Narrow"/>
                <a:cs typeface="Arial Narrow"/>
                <a:sym typeface="Arial Narrow"/>
              </a:rPr>
              <a:t>1.230 personas </a:t>
            </a:r>
            <a:r>
              <a:rPr lang="es-CO" sz="2400" dirty="0">
                <a:solidFill>
                  <a:srgbClr val="8A7EAE"/>
                </a:solidFill>
                <a:latin typeface="Arial Narrow"/>
                <a:ea typeface="Arial Narrow"/>
                <a:cs typeface="Arial Narrow"/>
                <a:sym typeface="Arial Narrow"/>
              </a:rPr>
              <a:t>en 2019 fueron asesoradas, orientadas y fortalecidas desde el conocimiento y reconocimiento de cada experiencia de búsqueda,  en la perspectiva de los enfoques diferenciales, de género (Mujeres y LGBTI), psicosocial y territorial</a:t>
            </a:r>
            <a:r>
              <a:rPr lang="es-CO" sz="2000" dirty="0">
                <a:solidFill>
                  <a:srgbClr val="8A7EAE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sz="2000" dirty="0">
              <a:solidFill>
                <a:srgbClr val="8A7EA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" name="Google Shape;767;p72">
            <a:extLst>
              <a:ext uri="{FF2B5EF4-FFF2-40B4-BE49-F238E27FC236}">
                <a16:creationId xmlns:a16="http://schemas.microsoft.com/office/drawing/2014/main" id="{636CE884-FA7A-4B58-AA69-BB4BE6979F52}"/>
              </a:ext>
            </a:extLst>
          </p:cNvPr>
          <p:cNvSpPr/>
          <p:nvPr/>
        </p:nvSpPr>
        <p:spPr>
          <a:xfrm>
            <a:off x="639857" y="3240741"/>
            <a:ext cx="2327756" cy="230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Participación en el proceso de búsqueda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320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721D8A7-AF8A-4435-B033-B3CB3C8D5F1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001" y="0"/>
            <a:ext cx="8623999" cy="6858000"/>
          </a:xfrm>
          <a:prstGeom prst="rect">
            <a:avLst/>
          </a:prstGeom>
        </p:spPr>
      </p:pic>
      <p:sp>
        <p:nvSpPr>
          <p:cNvPr id="883" name="Google Shape;883;p86"/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54DCBF5-685C-43D2-B7F2-9C659E1A1E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791284"/>
              </p:ext>
            </p:extLst>
          </p:nvPr>
        </p:nvGraphicFramePr>
        <p:xfrm>
          <a:off x="3705274" y="681924"/>
          <a:ext cx="8150929" cy="5889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Google Shape;767;p72">
            <a:extLst>
              <a:ext uri="{FF2B5EF4-FFF2-40B4-BE49-F238E27FC236}">
                <a16:creationId xmlns:a16="http://schemas.microsoft.com/office/drawing/2014/main" id="{DA017C27-A09B-4AA5-B5B4-BE9F77C8C680}"/>
              </a:ext>
            </a:extLst>
          </p:cNvPr>
          <p:cNvSpPr/>
          <p:nvPr/>
        </p:nvSpPr>
        <p:spPr>
          <a:xfrm>
            <a:off x="620123" y="4262717"/>
            <a:ext cx="2327756" cy="182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Participación en el proceso de búsqueda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123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87"/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767;p72">
            <a:extLst>
              <a:ext uri="{FF2B5EF4-FFF2-40B4-BE49-F238E27FC236}">
                <a16:creationId xmlns:a16="http://schemas.microsoft.com/office/drawing/2014/main" id="{30A89B2C-029C-4623-B889-519A546D0CCA}"/>
              </a:ext>
            </a:extLst>
          </p:cNvPr>
          <p:cNvSpPr/>
          <p:nvPr/>
        </p:nvSpPr>
        <p:spPr>
          <a:xfrm>
            <a:off x="779829" y="2851325"/>
            <a:ext cx="2327756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>
              <a:buSzPts val="2000"/>
            </a:pP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7DC392A-82A1-4E39-A6F0-F9D6169F4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094722"/>
              </p:ext>
            </p:extLst>
          </p:nvPr>
        </p:nvGraphicFramePr>
        <p:xfrm>
          <a:off x="5561451" y="1587594"/>
          <a:ext cx="6446773" cy="501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84CBA8C1-E64E-42FF-A610-AB8EB565F501}"/>
              </a:ext>
            </a:extLst>
          </p:cNvPr>
          <p:cNvSpPr/>
          <p:nvPr/>
        </p:nvSpPr>
        <p:spPr>
          <a:xfrm>
            <a:off x="3568000" y="258142"/>
            <a:ext cx="8440224" cy="90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es-MX" sz="2400" dirty="0">
                <a:solidFill>
                  <a:srgbClr val="8A7EAE"/>
                </a:solidFill>
                <a:latin typeface="Arial Narrow"/>
                <a:ea typeface="Arial Narrow"/>
                <a:cs typeface="Arial Narrow"/>
              </a:rPr>
              <a:t>Documentos preliminares de lineamientos de atención con enfoques diferenciales </a:t>
            </a:r>
            <a:endParaRPr lang="en-US" sz="2400" dirty="0">
              <a:solidFill>
                <a:srgbClr val="8A7EAE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13" name="Google Shape;767;p72">
            <a:extLst>
              <a:ext uri="{FF2B5EF4-FFF2-40B4-BE49-F238E27FC236}">
                <a16:creationId xmlns:a16="http://schemas.microsoft.com/office/drawing/2014/main" id="{96C3D7D2-1E02-4B05-A5B8-C52A21607B08}"/>
              </a:ext>
            </a:extLst>
          </p:cNvPr>
          <p:cNvSpPr/>
          <p:nvPr/>
        </p:nvSpPr>
        <p:spPr>
          <a:xfrm>
            <a:off x="608294" y="4306397"/>
            <a:ext cx="2327756" cy="151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Participación en el proceso de búsqueda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05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92"/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1350"/>
            </a:pPr>
            <a:endParaRPr lang="en-US" sz="2667" b="1" i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67;p72">
            <a:extLst>
              <a:ext uri="{FF2B5EF4-FFF2-40B4-BE49-F238E27FC236}">
                <a16:creationId xmlns:a16="http://schemas.microsoft.com/office/drawing/2014/main" id="{6B1B9EB1-9529-42AF-A44A-DED77DE6189E}"/>
              </a:ext>
            </a:extLst>
          </p:cNvPr>
          <p:cNvSpPr/>
          <p:nvPr/>
        </p:nvSpPr>
        <p:spPr>
          <a:xfrm>
            <a:off x="779829" y="2851325"/>
            <a:ext cx="2327756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>
              <a:buSzPts val="2000"/>
            </a:pP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08834375"/>
              </p:ext>
            </p:extLst>
          </p:nvPr>
        </p:nvGraphicFramePr>
        <p:xfrm>
          <a:off x="3840538" y="1332854"/>
          <a:ext cx="4080570" cy="4601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10521D44-4492-4AD0-9431-DE940A352B1A}"/>
              </a:ext>
            </a:extLst>
          </p:cNvPr>
          <p:cNvSpPr/>
          <p:nvPr/>
        </p:nvSpPr>
        <p:spPr>
          <a:xfrm>
            <a:off x="3634112" y="451498"/>
            <a:ext cx="8557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350"/>
            </a:pPr>
            <a:r>
              <a:rPr lang="es-CO" sz="3200" dirty="0">
                <a:solidFill>
                  <a:srgbClr val="799FA5"/>
                </a:solidFill>
                <a:latin typeface="Times New Roman"/>
                <a:ea typeface="Times New Roman"/>
                <a:cs typeface="Times New Roman"/>
              </a:rPr>
              <a:t>Construcción</a:t>
            </a:r>
            <a:r>
              <a:rPr lang="es-CO" sz="3200" b="1" i="1" dirty="0">
                <a:solidFill>
                  <a:srgbClr val="8A7E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dirty="0">
                <a:solidFill>
                  <a:srgbClr val="799FA5"/>
                </a:solidFill>
                <a:latin typeface="Times New Roman"/>
                <a:ea typeface="Times New Roman"/>
                <a:cs typeface="Times New Roman"/>
              </a:rPr>
              <a:t>del Plan Nacional de Búsqueda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54BFA20-21C7-4FEC-B9C2-605C66588F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092" y="2296911"/>
            <a:ext cx="2855079" cy="2953625"/>
          </a:xfrm>
          <a:prstGeom prst="rect">
            <a:avLst/>
          </a:prstGeom>
        </p:spPr>
      </p:pic>
      <p:sp>
        <p:nvSpPr>
          <p:cNvPr id="12" name="Google Shape;767;p72">
            <a:extLst>
              <a:ext uri="{FF2B5EF4-FFF2-40B4-BE49-F238E27FC236}">
                <a16:creationId xmlns:a16="http://schemas.microsoft.com/office/drawing/2014/main" id="{39BB4CB4-5353-4BEF-8907-7C12F77B0889}"/>
              </a:ext>
            </a:extLst>
          </p:cNvPr>
          <p:cNvSpPr/>
          <p:nvPr/>
        </p:nvSpPr>
        <p:spPr>
          <a:xfrm>
            <a:off x="620123" y="4416818"/>
            <a:ext cx="2327756" cy="151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Participación en el proceso de búsqueda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377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92"/>
          <p:cNvSpPr/>
          <p:nvPr/>
        </p:nvSpPr>
        <p:spPr>
          <a:xfrm>
            <a:off x="0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1350"/>
            </a:pPr>
            <a:endParaRPr lang="en-US" sz="2667" b="1" i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767;p72">
            <a:extLst>
              <a:ext uri="{FF2B5EF4-FFF2-40B4-BE49-F238E27FC236}">
                <a16:creationId xmlns:a16="http://schemas.microsoft.com/office/drawing/2014/main" id="{6B1B9EB1-9529-42AF-A44A-DED77DE6189E}"/>
              </a:ext>
            </a:extLst>
          </p:cNvPr>
          <p:cNvSpPr/>
          <p:nvPr/>
        </p:nvSpPr>
        <p:spPr>
          <a:xfrm>
            <a:off x="779829" y="2851325"/>
            <a:ext cx="2327756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>
              <a:buSzPts val="2000"/>
            </a:pP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0521D44-4492-4AD0-9431-DE940A352B1A}"/>
              </a:ext>
            </a:extLst>
          </p:cNvPr>
          <p:cNvSpPr/>
          <p:nvPr/>
        </p:nvSpPr>
        <p:spPr>
          <a:xfrm>
            <a:off x="3417136" y="179983"/>
            <a:ext cx="8557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350"/>
            </a:pPr>
            <a:r>
              <a:rPr lang="es-CO" sz="3200" dirty="0">
                <a:solidFill>
                  <a:srgbClr val="799FA5"/>
                </a:solidFill>
                <a:latin typeface="Times New Roman"/>
                <a:ea typeface="Times New Roman"/>
                <a:cs typeface="Times New Roman"/>
              </a:rPr>
              <a:t>Construcción del Plan Nacional de Búsqueda</a:t>
            </a:r>
          </a:p>
        </p:txBody>
      </p:sp>
      <p:sp>
        <p:nvSpPr>
          <p:cNvPr id="11" name="Google Shape;767;p72">
            <a:extLst>
              <a:ext uri="{FF2B5EF4-FFF2-40B4-BE49-F238E27FC236}">
                <a16:creationId xmlns:a16="http://schemas.microsoft.com/office/drawing/2014/main" id="{C01A426C-23BA-4A77-9365-2767CD54EAF1}"/>
              </a:ext>
            </a:extLst>
          </p:cNvPr>
          <p:cNvSpPr/>
          <p:nvPr/>
        </p:nvSpPr>
        <p:spPr>
          <a:xfrm>
            <a:off x="620122" y="4416818"/>
            <a:ext cx="2327756" cy="151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Participación en el proceso de búsqueda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18" name="Picture 2" descr="La imagen puede contener: una o varias personas">
            <a:extLst>
              <a:ext uri="{FF2B5EF4-FFF2-40B4-BE49-F238E27FC236}">
                <a16:creationId xmlns:a16="http://schemas.microsoft.com/office/drawing/2014/main" id="{77E5C198-8C45-42A3-8B7F-9674D9677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974" y="1848125"/>
            <a:ext cx="3137497" cy="224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6FFE08D-BBD0-45A4-A8FB-DD57351CC10D}"/>
              </a:ext>
            </a:extLst>
          </p:cNvPr>
          <p:cNvSpPr/>
          <p:nvPr/>
        </p:nvSpPr>
        <p:spPr>
          <a:xfrm>
            <a:off x="7381445" y="1149111"/>
            <a:ext cx="447965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b="1" dirty="0">
                <a:solidFill>
                  <a:srgbClr val="8A7EAE"/>
                </a:solidFill>
                <a:latin typeface="Arial Narrow" panose="020B0606020202030204" pitchFamily="34" charset="0"/>
              </a:rPr>
              <a:t>7 encuentros</a:t>
            </a:r>
          </a:p>
          <a:p>
            <a:pPr lvl="0" algn="just"/>
            <a:endParaRPr lang="es-CO" sz="20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Asociaciones de Familiares de Personas dadas por Desaparecidas Forzadas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Organizaciones de Familiares de Víctimas de Secuestro y de Miembros de la Fuerza Pública Desaparecidos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Familiares en el exilio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Organizaciones de DDHH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Organizaciones de Género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Población LGBTI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Pueblos Afrodescendientes y Pueblos Indígenas</a:t>
            </a:r>
          </a:p>
          <a:p>
            <a:pPr lvl="0" algn="just"/>
            <a:endParaRPr lang="es-CO" sz="2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 algn="just"/>
            <a:r>
              <a:rPr lang="es-CO" sz="2000" b="1" dirty="0">
                <a:solidFill>
                  <a:srgbClr val="8A7EAE"/>
                </a:solidFill>
                <a:latin typeface="Arial Narrow" panose="020B0606020202030204" pitchFamily="34" charset="0"/>
              </a:rPr>
              <a:t>1 encuentro 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con 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las entidades estatales e instituciones especializadas implicadas en la búsqueda de personas desaparecidas.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017883" y="4220813"/>
            <a:ext cx="3025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rgbClr val="8A7EAE"/>
                </a:solidFill>
              </a:rPr>
              <a:t>163 participantes en total  </a:t>
            </a:r>
          </a:p>
        </p:txBody>
      </p:sp>
    </p:spTree>
    <p:extLst>
      <p:ext uri="{BB962C8B-B14F-4D97-AF65-F5344CB8AC3E}">
        <p14:creationId xmlns:p14="http://schemas.microsoft.com/office/powerpoint/2010/main" val="188781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92"/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92"/>
          <p:cNvSpPr txBox="1"/>
          <p:nvPr/>
        </p:nvSpPr>
        <p:spPr>
          <a:xfrm>
            <a:off x="3591864" y="5435794"/>
            <a:ext cx="4368631" cy="593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s-CO" sz="2400" b="1" dirty="0">
                <a:solidFill>
                  <a:srgbClr val="8A7EA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Conformación Consejo Asesor</a:t>
            </a:r>
            <a:endParaRPr sz="2400" dirty="0">
              <a:solidFill>
                <a:srgbClr val="8A7EA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E70D5FB-488B-45B3-AFDB-1613F2BC5D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575156"/>
              </p:ext>
            </p:extLst>
          </p:nvPr>
        </p:nvGraphicFramePr>
        <p:xfrm>
          <a:off x="3591864" y="0"/>
          <a:ext cx="860013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La imagen puede contener: 7 personas, personas de pie">
            <a:extLst>
              <a:ext uri="{FF2B5EF4-FFF2-40B4-BE49-F238E27FC236}">
                <a16:creationId xmlns:a16="http://schemas.microsoft.com/office/drawing/2014/main" id="{FBD68AFF-B959-4529-989C-CE37E58AB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2006" y="1852725"/>
            <a:ext cx="2658928" cy="149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767;p72">
            <a:extLst>
              <a:ext uri="{FF2B5EF4-FFF2-40B4-BE49-F238E27FC236}">
                <a16:creationId xmlns:a16="http://schemas.microsoft.com/office/drawing/2014/main" id="{01FBA7C0-2473-4AE5-B42A-6920F49CEBA1}"/>
              </a:ext>
            </a:extLst>
          </p:cNvPr>
          <p:cNvSpPr/>
          <p:nvPr/>
        </p:nvSpPr>
        <p:spPr>
          <a:xfrm>
            <a:off x="620123" y="4214629"/>
            <a:ext cx="2327756" cy="151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Participación en el proceso de búsqueda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6240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9"/>
          <p:cNvSpPr/>
          <p:nvPr/>
        </p:nvSpPr>
        <p:spPr>
          <a:xfrm>
            <a:off x="0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767;p72">
            <a:extLst>
              <a:ext uri="{FF2B5EF4-FFF2-40B4-BE49-F238E27FC236}">
                <a16:creationId xmlns:a16="http://schemas.microsoft.com/office/drawing/2014/main" id="{CF6A3097-BD93-482C-AB76-018AD741DDED}"/>
              </a:ext>
            </a:extLst>
          </p:cNvPr>
          <p:cNvSpPr/>
          <p:nvPr/>
        </p:nvSpPr>
        <p:spPr>
          <a:xfrm>
            <a:off x="420244" y="2394912"/>
            <a:ext cx="2727512" cy="235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CO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Recolección y análisis de información para la búsqueda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8690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/>
          <p:nvPr/>
        </p:nvSpPr>
        <p:spPr>
          <a:xfrm>
            <a:off x="693900" y="375899"/>
            <a:ext cx="10439067" cy="103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s-CO" sz="3200" b="1" i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Magnitud de la Desaparición en Colombia</a:t>
            </a:r>
            <a:endParaRPr sz="3200" i="1" dirty="0">
              <a:solidFill>
                <a:srgbClr val="9181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5601767" y="2464533"/>
            <a:ext cx="5531200" cy="3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Bef>
                <a:spcPts val="1333"/>
              </a:spcBef>
              <a:buClr>
                <a:srgbClr val="000000"/>
              </a:buClr>
              <a:buSzPts val="1200"/>
            </a:pPr>
            <a:r>
              <a:rPr lang="es-CO" sz="1600" b="1">
                <a:solidFill>
                  <a:srgbClr val="9181B2"/>
                </a:solidFill>
                <a:latin typeface="Arial Narrow"/>
                <a:ea typeface="Arial Narrow"/>
                <a:cs typeface="Arial Narrow"/>
                <a:sym typeface="Arial Narrow"/>
              </a:rPr>
              <a:t>Centro Nacional de memoria Histórica (sept. 2018)</a:t>
            </a:r>
            <a:endParaRPr sz="1600" b="1">
              <a:solidFill>
                <a:srgbClr val="9181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1333"/>
              </a:spcBef>
              <a:buClr>
                <a:srgbClr val="000000"/>
              </a:buClr>
              <a:buSzPts val="1200"/>
            </a:pPr>
            <a:r>
              <a:rPr lang="es-CO" sz="1600">
                <a:solidFill>
                  <a:srgbClr val="666666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Hechos ocurridos antes del 1 de diciembre de 2016: </a:t>
            </a:r>
            <a:endParaRPr sz="1600">
              <a:solidFill>
                <a:srgbClr val="666666"/>
              </a:solidFill>
              <a:highlight>
                <a:srgbClr val="FFFFFF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609585">
              <a:spcBef>
                <a:spcPts val="1333"/>
              </a:spcBef>
              <a:buClr>
                <a:srgbClr val="000000"/>
              </a:buClr>
              <a:buSzPts val="1200"/>
            </a:pPr>
            <a:r>
              <a:rPr lang="es-CO" sz="1600" i="1">
                <a:solidFill>
                  <a:srgbClr val="666666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(i)</a:t>
            </a:r>
            <a:r>
              <a:rPr lang="es-CO" sz="1600">
                <a:solidFill>
                  <a:srgbClr val="666666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80.461 personas víctimas de desaparición forzada (68.421 casos) de las cuales </a:t>
            </a:r>
            <a:r>
              <a:rPr lang="es-CO" sz="1600" b="1">
                <a:solidFill>
                  <a:srgbClr val="666666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70.529 continúan desaparecidas.</a:t>
            </a:r>
            <a:endParaRPr sz="1600" b="1">
              <a:solidFill>
                <a:srgbClr val="666666"/>
              </a:solidFill>
              <a:highlight>
                <a:srgbClr val="FFFFFF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609585">
              <a:spcBef>
                <a:spcPts val="1333"/>
              </a:spcBef>
              <a:buClr>
                <a:srgbClr val="000000"/>
              </a:buClr>
              <a:buSzPts val="1200"/>
            </a:pPr>
            <a:r>
              <a:rPr lang="es-CO" sz="1600" i="1">
                <a:solidFill>
                  <a:srgbClr val="666666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(ii)</a:t>
            </a:r>
            <a:r>
              <a:rPr lang="es-CO" sz="1600">
                <a:solidFill>
                  <a:srgbClr val="666666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37.164 personas secuestradas (31.015 casos), de las cuales </a:t>
            </a:r>
            <a:r>
              <a:rPr lang="es-CO" sz="1600" b="1">
                <a:solidFill>
                  <a:srgbClr val="666666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323 continúan desaparecidas</a:t>
            </a:r>
            <a:r>
              <a:rPr lang="es-CO" sz="1600">
                <a:solidFill>
                  <a:srgbClr val="666666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endParaRPr sz="1600">
              <a:solidFill>
                <a:srgbClr val="666666"/>
              </a:solidFill>
              <a:highlight>
                <a:srgbClr val="FFFFFF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marL="609585">
              <a:spcBef>
                <a:spcPts val="1333"/>
              </a:spcBef>
              <a:buClr>
                <a:srgbClr val="000000"/>
              </a:buClr>
              <a:buSzPts val="1200"/>
            </a:pPr>
            <a:r>
              <a:rPr lang="es-CO" sz="1600" i="1">
                <a:solidFill>
                  <a:srgbClr val="666666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(iii)</a:t>
            </a:r>
            <a:r>
              <a:rPr lang="es-CO" sz="1600">
                <a:solidFill>
                  <a:srgbClr val="666666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17.772 personas víctimas de reclutamiento forzado (16.893 casos), de las cuales </a:t>
            </a:r>
            <a:r>
              <a:rPr lang="es-CO" sz="1600" b="1">
                <a:solidFill>
                  <a:srgbClr val="666666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150 continúan desaparecidas</a:t>
            </a:r>
            <a:r>
              <a:rPr lang="es-CO" sz="1600">
                <a:solidFill>
                  <a:srgbClr val="666666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sz="1600" i="1">
              <a:solidFill>
                <a:srgbClr val="222222"/>
              </a:solidFill>
              <a:highlight>
                <a:srgbClr val="FFFFFF"/>
              </a:highlight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39" name="Google Shape;239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469" y="1414299"/>
            <a:ext cx="4413598" cy="5299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35"/>
          <p:cNvCxnSpPr/>
          <p:nvPr/>
        </p:nvCxnSpPr>
        <p:spPr>
          <a:xfrm>
            <a:off x="6143167" y="3637700"/>
            <a:ext cx="0" cy="1816000"/>
          </a:xfrm>
          <a:prstGeom prst="straightConnector1">
            <a:avLst/>
          </a:prstGeom>
          <a:noFill/>
          <a:ln w="19050" cap="flat" cmpd="sng">
            <a:solidFill>
              <a:srgbClr val="A99CB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1" name="Google Shape;241;p35"/>
          <p:cNvCxnSpPr/>
          <p:nvPr/>
        </p:nvCxnSpPr>
        <p:spPr>
          <a:xfrm>
            <a:off x="793833" y="519900"/>
            <a:ext cx="388400" cy="0"/>
          </a:xfrm>
          <a:prstGeom prst="straightConnector1">
            <a:avLst/>
          </a:prstGeom>
          <a:noFill/>
          <a:ln w="19050" cap="flat" cmpd="sng">
            <a:solidFill>
              <a:srgbClr val="A99CBC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34348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5"/>
          <p:cNvSpPr/>
          <p:nvPr/>
        </p:nvSpPr>
        <p:spPr>
          <a:xfrm>
            <a:off x="2702859" y="0"/>
            <a:ext cx="342233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-CO" sz="2400" b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Estrategias</a:t>
            </a:r>
          </a:p>
          <a:p>
            <a:pPr algn="ctr">
              <a:buClr>
                <a:srgbClr val="000000"/>
              </a:buClr>
              <a:buSzPts val="1500"/>
            </a:pPr>
            <a:endParaRPr lang="es-CO" sz="2400" b="1" dirty="0">
              <a:solidFill>
                <a:srgbClr val="9181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000000"/>
              </a:buClr>
              <a:buSzPts val="1500"/>
            </a:pPr>
            <a:endParaRPr lang="es-CO" sz="2400" b="1" dirty="0">
              <a:solidFill>
                <a:srgbClr val="9181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algn="ctr">
              <a:buClr>
                <a:srgbClr val="000000"/>
              </a:buClr>
              <a:buSzPts val="1500"/>
              <a:buFont typeface="Wingdings" panose="05000000000000000000" pitchFamily="2" charset="2"/>
              <a:buChar char="v"/>
            </a:pPr>
            <a:r>
              <a:rPr lang="es-CO" sz="2000" b="1" i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Despliegue territorial </a:t>
            </a:r>
          </a:p>
          <a:p>
            <a:pPr marL="457200" indent="-457200" algn="ctr">
              <a:buClr>
                <a:srgbClr val="000000"/>
              </a:buClr>
              <a:buSzPts val="1500"/>
              <a:buFont typeface="Wingdings" panose="05000000000000000000" pitchFamily="2" charset="2"/>
              <a:buChar char="v"/>
            </a:pPr>
            <a:endParaRPr lang="es-CO" sz="2000" b="1" i="1" dirty="0">
              <a:solidFill>
                <a:srgbClr val="9181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algn="ctr">
              <a:buClr>
                <a:srgbClr val="000000"/>
              </a:buClr>
              <a:buSzPts val="1500"/>
              <a:buFont typeface="Wingdings" panose="05000000000000000000" pitchFamily="2" charset="2"/>
              <a:buChar char="v"/>
            </a:pPr>
            <a:r>
              <a:rPr lang="es-CO" sz="2000" b="1" i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Promoción de la Participación</a:t>
            </a:r>
          </a:p>
          <a:p>
            <a:pPr marL="457200" indent="-457200" algn="ctr">
              <a:buClr>
                <a:srgbClr val="000000"/>
              </a:buClr>
              <a:buSzPts val="1500"/>
              <a:buFont typeface="Wingdings" panose="05000000000000000000" pitchFamily="2" charset="2"/>
              <a:buChar char="v"/>
            </a:pPr>
            <a:endParaRPr lang="es-CO" sz="2000" b="1" i="1" dirty="0">
              <a:solidFill>
                <a:srgbClr val="9181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algn="ctr">
              <a:buClr>
                <a:srgbClr val="000000"/>
              </a:buClr>
              <a:buSzPts val="1500"/>
              <a:buFont typeface="Wingdings" panose="05000000000000000000" pitchFamily="2" charset="2"/>
              <a:buChar char="v"/>
            </a:pPr>
            <a:r>
              <a:rPr lang="es-CO" sz="2000" b="1" i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Gestión de Información e Innovación</a:t>
            </a:r>
          </a:p>
          <a:p>
            <a:pPr marL="457200" indent="-457200" algn="ctr">
              <a:buClr>
                <a:srgbClr val="000000"/>
              </a:buClr>
              <a:buSzPts val="1500"/>
              <a:buFont typeface="Wingdings" panose="05000000000000000000" pitchFamily="2" charset="2"/>
              <a:buChar char="v"/>
            </a:pPr>
            <a:endParaRPr lang="es-CO" sz="2000" b="1" i="1" dirty="0">
              <a:solidFill>
                <a:srgbClr val="9181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algn="ctr">
              <a:buClr>
                <a:srgbClr val="000000"/>
              </a:buClr>
              <a:buSzPts val="1500"/>
              <a:buFont typeface="Wingdings" panose="05000000000000000000" pitchFamily="2" charset="2"/>
              <a:buChar char="v"/>
            </a:pPr>
            <a:r>
              <a:rPr lang="es-CO" sz="2000" b="1" i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Articulación y Coordinación Interinstitucional </a:t>
            </a:r>
          </a:p>
          <a:p>
            <a:pPr marL="342900" indent="-342900" algn="ctr">
              <a:buClr>
                <a:srgbClr val="000000"/>
              </a:buClr>
              <a:buSzPts val="1500"/>
              <a:buFont typeface="Wingdings" panose="05000000000000000000" pitchFamily="2" charset="2"/>
              <a:buChar char="v"/>
            </a:pPr>
            <a:endParaRPr lang="es-CO" sz="2000" b="1" i="1" dirty="0">
              <a:solidFill>
                <a:srgbClr val="9181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indent="-342900" algn="ctr">
              <a:buClr>
                <a:srgbClr val="000000"/>
              </a:buClr>
              <a:buSzPts val="1500"/>
              <a:buFont typeface="Wingdings" panose="05000000000000000000" pitchFamily="2" charset="2"/>
              <a:buChar char="v"/>
            </a:pPr>
            <a:r>
              <a:rPr lang="es-CO" sz="2000" b="1" i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Comunicaciones y Pedagogía </a:t>
            </a:r>
            <a:endParaRPr sz="2000" i="1" dirty="0">
              <a:solidFill>
                <a:srgbClr val="9181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55"/>
          <p:cNvSpPr/>
          <p:nvPr/>
        </p:nvSpPr>
        <p:spPr>
          <a:xfrm>
            <a:off x="4281800" y="1902233"/>
            <a:ext cx="7196400" cy="3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Google Shape;381;p47">
            <a:extLst>
              <a:ext uri="{FF2B5EF4-FFF2-40B4-BE49-F238E27FC236}">
                <a16:creationId xmlns:a16="http://schemas.microsoft.com/office/drawing/2014/main" id="{B5F4F2E6-F6AC-47E7-9A24-26E6F3BC898E}"/>
              </a:ext>
            </a:extLst>
          </p:cNvPr>
          <p:cNvSpPr/>
          <p:nvPr/>
        </p:nvSpPr>
        <p:spPr>
          <a:xfrm>
            <a:off x="0" y="1624"/>
            <a:ext cx="2702859" cy="6858000"/>
          </a:xfrm>
          <a:prstGeom prst="rect">
            <a:avLst/>
          </a:prstGeom>
          <a:solidFill>
            <a:srgbClr val="8A7EA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r>
              <a:rPr lang="es-MX" sz="24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Aportes de la Comunidad Internacional</a:t>
            </a:r>
          </a:p>
          <a:p>
            <a:pPr algn="ctr">
              <a:buClr>
                <a:srgbClr val="000000"/>
              </a:buClr>
              <a:buSzPts val="1350"/>
            </a:pPr>
            <a:r>
              <a:rPr lang="es-MX" sz="24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</a:t>
            </a:r>
            <a:r>
              <a:rPr lang="es-MX" sz="24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sz="2400" b="1" i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Google Shape;381;p47">
            <a:extLst>
              <a:ext uri="{FF2B5EF4-FFF2-40B4-BE49-F238E27FC236}">
                <a16:creationId xmlns:a16="http://schemas.microsoft.com/office/drawing/2014/main" id="{B5F4F2E6-F6AC-47E7-9A24-26E6F3BC898E}"/>
              </a:ext>
            </a:extLst>
          </p:cNvPr>
          <p:cNvSpPr/>
          <p:nvPr/>
        </p:nvSpPr>
        <p:spPr>
          <a:xfrm>
            <a:off x="6430869" y="0"/>
            <a:ext cx="3115237" cy="6858000"/>
          </a:xfrm>
          <a:prstGeom prst="rect">
            <a:avLst/>
          </a:prstGeom>
          <a:solidFill>
            <a:srgbClr val="8A7EA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r>
              <a:rPr lang="es-MX" sz="32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Resultados y Desafíos</a:t>
            </a:r>
            <a:endParaRPr sz="3200" b="1" i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Google Shape;450;p55"/>
          <p:cNvSpPr/>
          <p:nvPr/>
        </p:nvSpPr>
        <p:spPr>
          <a:xfrm>
            <a:off x="9240434" y="0"/>
            <a:ext cx="2951566" cy="697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-CO" sz="2400" b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CO" sz="2400" b="1" i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Diálogo con la Comunidad Internacional</a:t>
            </a:r>
            <a:endParaRPr sz="2400" i="1" dirty="0">
              <a:solidFill>
                <a:srgbClr val="9181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23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" grpId="0"/>
      <p:bldP spid="11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/>
          <p:nvPr/>
        </p:nvSpPr>
        <p:spPr>
          <a:xfrm>
            <a:off x="1304451" y="211367"/>
            <a:ext cx="9280000" cy="7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s-CO" sz="2400" b="1" dirty="0">
                <a:solidFill>
                  <a:srgbClr val="7297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Recolección, análisis y contrastación de información para la búsqueda</a:t>
            </a:r>
            <a:endParaRPr sz="2400" b="1" dirty="0">
              <a:solidFill>
                <a:srgbClr val="7297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39"/>
          <p:cNvSpPr/>
          <p:nvPr/>
        </p:nvSpPr>
        <p:spPr>
          <a:xfrm>
            <a:off x="855233" y="2849592"/>
            <a:ext cx="981600" cy="911200"/>
          </a:xfrm>
          <a:prstGeom prst="ellipse">
            <a:avLst/>
          </a:prstGeom>
          <a:solidFill>
            <a:srgbClr val="72979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CO" sz="1467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s-MX" sz="1467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670</a:t>
            </a:r>
            <a:endParaRPr sz="1467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endParaRPr sz="1467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9"/>
          <p:cNvSpPr/>
          <p:nvPr/>
        </p:nvSpPr>
        <p:spPr>
          <a:xfrm>
            <a:off x="2716233" y="2839411"/>
            <a:ext cx="981600" cy="911200"/>
          </a:xfrm>
          <a:prstGeom prst="ellipse">
            <a:avLst/>
          </a:prstGeom>
          <a:solidFill>
            <a:srgbClr val="72979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CO" sz="1467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2.385</a:t>
            </a:r>
            <a:endParaRPr sz="1467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endParaRPr sz="1200" dirty="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9"/>
          <p:cNvSpPr/>
          <p:nvPr/>
        </p:nvSpPr>
        <p:spPr>
          <a:xfrm>
            <a:off x="4610033" y="2849611"/>
            <a:ext cx="981600" cy="911200"/>
          </a:xfrm>
          <a:prstGeom prst="ellipse">
            <a:avLst/>
          </a:prstGeom>
          <a:solidFill>
            <a:srgbClr val="72979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CO" sz="1467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972</a:t>
            </a:r>
            <a:endParaRPr sz="1467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endParaRPr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9"/>
          <p:cNvSpPr/>
          <p:nvPr/>
        </p:nvSpPr>
        <p:spPr>
          <a:xfrm>
            <a:off x="6275400" y="2839400"/>
            <a:ext cx="981600" cy="911200"/>
          </a:xfrm>
          <a:prstGeom prst="ellipse">
            <a:avLst/>
          </a:prstGeom>
          <a:solidFill>
            <a:srgbClr val="72979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CO" sz="1467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180</a:t>
            </a:r>
            <a:endParaRPr sz="1467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endParaRPr sz="1467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9"/>
          <p:cNvSpPr txBox="1"/>
          <p:nvPr/>
        </p:nvSpPr>
        <p:spPr>
          <a:xfrm>
            <a:off x="2743967" y="4129767"/>
            <a:ext cx="6712800" cy="560800"/>
          </a:xfrm>
          <a:prstGeom prst="rect">
            <a:avLst/>
          </a:prstGeom>
          <a:noFill/>
          <a:ln w="9525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s-CO" sz="1467" b="1" dirty="0">
                <a:solidFill>
                  <a:srgbClr val="9181B2"/>
                </a:solidFill>
                <a:latin typeface="Arial Narrow"/>
                <a:ea typeface="Arial Narrow"/>
                <a:cs typeface="Arial Narrow"/>
                <a:sym typeface="Arial Narrow"/>
              </a:rPr>
              <a:t>Clasificación, codificación e integración de datos</a:t>
            </a:r>
            <a:endParaRPr sz="1467" dirty="0">
              <a:solidFill>
                <a:srgbClr val="9181B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/>
            <a:r>
              <a:rPr lang="es-CO" sz="2400" b="1" dirty="0">
                <a:solidFill>
                  <a:srgbClr val="58A88F"/>
                </a:solidFill>
                <a:latin typeface="Arial Narrow"/>
                <a:ea typeface="Arial Narrow"/>
                <a:cs typeface="Arial Narrow"/>
                <a:sym typeface="Arial Narrow"/>
              </a:rPr>
              <a:t>5.195</a:t>
            </a:r>
            <a:r>
              <a:rPr lang="es-CO" sz="1467" b="1" dirty="0">
                <a:solidFill>
                  <a:srgbClr val="9181B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CO" sz="1467" dirty="0">
                <a:solidFill>
                  <a:srgbClr val="9181B2"/>
                </a:solidFill>
                <a:latin typeface="Arial Narrow"/>
                <a:ea typeface="Arial Narrow"/>
                <a:cs typeface="Arial Narrow"/>
                <a:sym typeface="Arial Narrow"/>
              </a:rPr>
              <a:t>personas dadas por desaparecidas</a:t>
            </a:r>
            <a:r>
              <a:rPr lang="es-CO" sz="1467" b="1" dirty="0">
                <a:solidFill>
                  <a:srgbClr val="9181B2"/>
                </a:solidFill>
                <a:latin typeface="Arial Narrow"/>
                <a:ea typeface="Arial Narrow"/>
                <a:cs typeface="Arial Narrow"/>
                <a:sym typeface="Arial Narrow"/>
              </a:rPr>
              <a:t> únicas</a:t>
            </a:r>
            <a:endParaRPr sz="1467" b="1" dirty="0">
              <a:solidFill>
                <a:srgbClr val="9181B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89" name="Google Shape;289;p3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3713" y="8591800"/>
            <a:ext cx="1010449" cy="79570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9"/>
          <p:cNvSpPr/>
          <p:nvPr/>
        </p:nvSpPr>
        <p:spPr>
          <a:xfrm>
            <a:off x="8023400" y="2849611"/>
            <a:ext cx="981600" cy="911200"/>
          </a:xfrm>
          <a:prstGeom prst="ellipse">
            <a:avLst/>
          </a:prstGeom>
          <a:solidFill>
            <a:srgbClr val="72979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CO" sz="1467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271</a:t>
            </a:r>
            <a:endParaRPr sz="1467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endParaRPr sz="1200" dirty="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9"/>
          <p:cNvSpPr/>
          <p:nvPr/>
        </p:nvSpPr>
        <p:spPr>
          <a:xfrm>
            <a:off x="9919467" y="2879633"/>
            <a:ext cx="981600" cy="911200"/>
          </a:xfrm>
          <a:prstGeom prst="ellipse">
            <a:avLst/>
          </a:prstGeom>
          <a:solidFill>
            <a:srgbClr val="72979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CO" sz="1467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235</a:t>
            </a:r>
            <a:endParaRPr sz="1467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dk1"/>
              </a:buClr>
              <a:buSzPts val="1100"/>
            </a:pPr>
            <a:endParaRPr sz="1467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9"/>
          <p:cNvSpPr txBox="1"/>
          <p:nvPr/>
        </p:nvSpPr>
        <p:spPr>
          <a:xfrm>
            <a:off x="683233" y="2094033"/>
            <a:ext cx="1325600" cy="5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CO" sz="1067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rPr>
              <a:t>Familiares y/o sus representantes</a:t>
            </a:r>
            <a:endParaRPr sz="1067">
              <a:solidFill>
                <a:srgbClr val="66666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3" name="Google Shape;293;p39"/>
          <p:cNvSpPr txBox="1"/>
          <p:nvPr/>
        </p:nvSpPr>
        <p:spPr>
          <a:xfrm>
            <a:off x="7698600" y="2039233"/>
            <a:ext cx="16312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s-CO" sz="1067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rPr>
              <a:t>Fuerzas armadas y grupos armados que participaron en las hostilidades</a:t>
            </a:r>
            <a:endParaRPr sz="1067">
              <a:solidFill>
                <a:srgbClr val="66666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4" name="Google Shape;294;p39"/>
          <p:cNvSpPr txBox="1"/>
          <p:nvPr/>
        </p:nvSpPr>
        <p:spPr>
          <a:xfrm>
            <a:off x="6198000" y="2110033"/>
            <a:ext cx="11364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s-CO" sz="1067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rPr>
              <a:t>Instancias judiciales</a:t>
            </a:r>
            <a:endParaRPr sz="1067">
              <a:solidFill>
                <a:srgbClr val="66666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5" name="Google Shape;295;p39"/>
          <p:cNvSpPr txBox="1"/>
          <p:nvPr/>
        </p:nvSpPr>
        <p:spPr>
          <a:xfrm>
            <a:off x="4202033" y="1979233"/>
            <a:ext cx="17976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s-CO" sz="1067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rPr>
              <a:t>Organismos e instancias internacionales para la promoción y la protección de los derechos humanos</a:t>
            </a:r>
            <a:endParaRPr sz="1067">
              <a:solidFill>
                <a:srgbClr val="66666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6" name="Google Shape;296;p39"/>
          <p:cNvSpPr txBox="1"/>
          <p:nvPr/>
        </p:nvSpPr>
        <p:spPr>
          <a:xfrm>
            <a:off x="9713467" y="2059233"/>
            <a:ext cx="13936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s-CO" sz="1067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rPr>
              <a:t>Información recabada en el desarrollo de los planes de búsqueda</a:t>
            </a:r>
            <a:endParaRPr sz="1067">
              <a:solidFill>
                <a:srgbClr val="66666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7" name="Google Shape;297;p39"/>
          <p:cNvSpPr txBox="1"/>
          <p:nvPr/>
        </p:nvSpPr>
        <p:spPr>
          <a:xfrm>
            <a:off x="2345833" y="2059233"/>
            <a:ext cx="17224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s-CO" sz="1067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rPr>
              <a:t>Colectivos de víctimas u organizaciones defensoras de derechos humanos</a:t>
            </a:r>
            <a:endParaRPr sz="1067">
              <a:solidFill>
                <a:srgbClr val="66666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98" name="Google Shape;298;p39"/>
          <p:cNvCxnSpPr/>
          <p:nvPr/>
        </p:nvCxnSpPr>
        <p:spPr>
          <a:xfrm>
            <a:off x="680267" y="1898300"/>
            <a:ext cx="10756800" cy="0"/>
          </a:xfrm>
          <a:prstGeom prst="straightConnector1">
            <a:avLst/>
          </a:prstGeom>
          <a:noFill/>
          <a:ln w="9525" cap="flat" cmpd="sng">
            <a:solidFill>
              <a:srgbClr val="9181B2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99" name="Google Shape;299;p39"/>
          <p:cNvCxnSpPr/>
          <p:nvPr/>
        </p:nvCxnSpPr>
        <p:spPr>
          <a:xfrm>
            <a:off x="654867" y="2774600"/>
            <a:ext cx="10804000" cy="0"/>
          </a:xfrm>
          <a:prstGeom prst="straightConnector1">
            <a:avLst/>
          </a:prstGeom>
          <a:noFill/>
          <a:ln w="9525" cap="flat" cmpd="sng">
            <a:solidFill>
              <a:srgbClr val="9181B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300" name="Google Shape;300;p39"/>
          <p:cNvSpPr/>
          <p:nvPr/>
        </p:nvSpPr>
        <p:spPr>
          <a:xfrm rot="-5400000">
            <a:off x="5923167" y="-1569433"/>
            <a:ext cx="354400" cy="109236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8E7E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9"/>
          <p:cNvSpPr txBox="1"/>
          <p:nvPr/>
        </p:nvSpPr>
        <p:spPr>
          <a:xfrm>
            <a:off x="2743967" y="5027883"/>
            <a:ext cx="6712800" cy="560800"/>
          </a:xfrm>
          <a:prstGeom prst="rect">
            <a:avLst/>
          </a:prstGeom>
          <a:noFill/>
          <a:ln w="9525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s-CO" sz="1467" b="1" dirty="0">
                <a:solidFill>
                  <a:srgbClr val="9181B2"/>
                </a:solidFill>
                <a:latin typeface="Arial Narrow"/>
                <a:ea typeface="Arial Narrow"/>
                <a:cs typeface="Arial Narrow"/>
                <a:sym typeface="Arial Narrow"/>
              </a:rPr>
              <a:t>Determinar la etapa en la que se encuentra el Proceso de Búsqueda</a:t>
            </a:r>
            <a:endParaRPr sz="1467" b="1" dirty="0">
              <a:solidFill>
                <a:srgbClr val="9181B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>
              <a:buClr>
                <a:srgbClr val="000000"/>
              </a:buClr>
              <a:buSzPts val="1100"/>
            </a:pPr>
            <a:r>
              <a:rPr lang="es-CO" sz="1467" dirty="0">
                <a:solidFill>
                  <a:srgbClr val="9181B2"/>
                </a:solidFill>
                <a:latin typeface="Arial Narrow"/>
                <a:ea typeface="Arial Narrow"/>
                <a:cs typeface="Arial Narrow"/>
                <a:sym typeface="Arial Narrow"/>
              </a:rPr>
              <a:t>con al menos una consulta en los sistemas de información- 911 PDD </a:t>
            </a:r>
            <a:endParaRPr sz="1467" dirty="0">
              <a:solidFill>
                <a:srgbClr val="9181B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2" name="Google Shape;302;p39"/>
          <p:cNvSpPr txBox="1"/>
          <p:nvPr/>
        </p:nvSpPr>
        <p:spPr>
          <a:xfrm>
            <a:off x="2743967" y="5944633"/>
            <a:ext cx="6712800" cy="590000"/>
          </a:xfrm>
          <a:prstGeom prst="rect">
            <a:avLst/>
          </a:prstGeom>
          <a:noFill/>
          <a:ln w="9525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s-CO" sz="1467" b="1" dirty="0">
                <a:solidFill>
                  <a:srgbClr val="9181B2"/>
                </a:solidFill>
                <a:latin typeface="Arial Narrow"/>
                <a:ea typeface="Arial Narrow"/>
                <a:cs typeface="Arial Narrow"/>
                <a:sym typeface="Arial Narrow"/>
              </a:rPr>
              <a:t>Plan de Búsqueda en fase de recolección y análisis</a:t>
            </a:r>
            <a:endParaRPr sz="1467" dirty="0">
              <a:solidFill>
                <a:srgbClr val="9181B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>
              <a:buClr>
                <a:srgbClr val="000000"/>
              </a:buClr>
              <a:buSzPts val="1100"/>
            </a:pPr>
            <a:r>
              <a:rPr lang="es-CO" sz="1467" dirty="0">
                <a:solidFill>
                  <a:srgbClr val="9181B2"/>
                </a:solidFill>
                <a:latin typeface="Arial Narrow"/>
                <a:ea typeface="Arial Narrow"/>
                <a:cs typeface="Arial Narrow"/>
                <a:sym typeface="Arial Narrow"/>
              </a:rPr>
              <a:t>607 PDD</a:t>
            </a:r>
            <a:endParaRPr sz="1467" dirty="0">
              <a:solidFill>
                <a:srgbClr val="9181B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3" name="Google Shape;303;p39"/>
          <p:cNvSpPr txBox="1"/>
          <p:nvPr/>
        </p:nvSpPr>
        <p:spPr>
          <a:xfrm>
            <a:off x="3067851" y="1224684"/>
            <a:ext cx="5753200" cy="488400"/>
          </a:xfrm>
          <a:prstGeom prst="rect">
            <a:avLst/>
          </a:prstGeom>
          <a:noFill/>
          <a:ln w="9525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s-CO" sz="1467" b="1" dirty="0">
                <a:solidFill>
                  <a:srgbClr val="9181B2"/>
                </a:solidFill>
                <a:latin typeface="Arial Narrow"/>
                <a:ea typeface="Arial Narrow"/>
                <a:cs typeface="Arial Narrow"/>
                <a:sym typeface="Arial Narrow"/>
              </a:rPr>
              <a:t>Recepción, registro y protección</a:t>
            </a:r>
            <a:endParaRPr sz="1467" b="1" dirty="0">
              <a:solidFill>
                <a:srgbClr val="9181B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>
              <a:buClr>
                <a:srgbClr val="000000"/>
              </a:buClr>
              <a:buSzPts val="1100"/>
            </a:pPr>
            <a:r>
              <a:rPr lang="es-CO" sz="1467" dirty="0">
                <a:solidFill>
                  <a:srgbClr val="9181B2"/>
                </a:solidFill>
                <a:latin typeface="Arial Narrow"/>
                <a:ea typeface="Arial Narrow"/>
                <a:cs typeface="Arial Narrow"/>
                <a:sym typeface="Arial Narrow"/>
              </a:rPr>
              <a:t>5.713 registros de personas dadas por desaparecidas</a:t>
            </a:r>
            <a:r>
              <a:rPr lang="es-CO" sz="1467" b="1" dirty="0">
                <a:solidFill>
                  <a:srgbClr val="9181B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CO" sz="1467" dirty="0">
                <a:solidFill>
                  <a:srgbClr val="9181B2"/>
                </a:solidFill>
                <a:latin typeface="Arial Narrow"/>
                <a:ea typeface="Arial Narrow"/>
                <a:cs typeface="Arial Narrow"/>
                <a:sym typeface="Arial Narrow"/>
              </a:rPr>
              <a:t>(PDD)</a:t>
            </a:r>
            <a:endParaRPr sz="1467" dirty="0">
              <a:solidFill>
                <a:srgbClr val="9181B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04" name="Google Shape;304;p39"/>
          <p:cNvCxnSpPr/>
          <p:nvPr/>
        </p:nvCxnSpPr>
        <p:spPr>
          <a:xfrm>
            <a:off x="6100367" y="4742833"/>
            <a:ext cx="0" cy="232800"/>
          </a:xfrm>
          <a:prstGeom prst="straightConnector1">
            <a:avLst/>
          </a:prstGeom>
          <a:noFill/>
          <a:ln w="9525" cap="flat" cmpd="sng">
            <a:solidFill>
              <a:srgbClr val="8E7E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5" name="Google Shape;305;p39"/>
          <p:cNvCxnSpPr/>
          <p:nvPr/>
        </p:nvCxnSpPr>
        <p:spPr>
          <a:xfrm>
            <a:off x="6100367" y="5640933"/>
            <a:ext cx="0" cy="221200"/>
          </a:xfrm>
          <a:prstGeom prst="straightConnector1">
            <a:avLst/>
          </a:prstGeom>
          <a:noFill/>
          <a:ln w="9525" cap="flat" cmpd="sng">
            <a:solidFill>
              <a:srgbClr val="8E7E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07" name="Google Shape;307;p39"/>
          <p:cNvSpPr/>
          <p:nvPr/>
        </p:nvSpPr>
        <p:spPr>
          <a:xfrm rot="-5400000">
            <a:off x="-149225" y="3120526"/>
            <a:ext cx="9558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s-CO" sz="1600">
                <a:solidFill>
                  <a:srgbClr val="9181B2"/>
                </a:solidFill>
                <a:latin typeface="Arial Narrow"/>
                <a:ea typeface="Arial Narrow"/>
                <a:cs typeface="Arial Narrow"/>
                <a:sym typeface="Arial Narrow"/>
              </a:rPr>
              <a:t>Registros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4;p38"/>
          <p:cNvSpPr txBox="1"/>
          <p:nvPr/>
        </p:nvSpPr>
        <p:spPr>
          <a:xfrm>
            <a:off x="-71921" y="6611969"/>
            <a:ext cx="1655200" cy="2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SzPts val="700"/>
            </a:pPr>
            <a:r>
              <a:rPr lang="es-CO" sz="800" dirty="0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rPr>
              <a:t>*Fecha de corte- 29/02/2020</a:t>
            </a:r>
            <a:endParaRPr sz="800" dirty="0">
              <a:solidFill>
                <a:srgbClr val="66666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29979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67;p72">
            <a:extLst>
              <a:ext uri="{FF2B5EF4-FFF2-40B4-BE49-F238E27FC236}">
                <a16:creationId xmlns:a16="http://schemas.microsoft.com/office/drawing/2014/main" id="{6EF04340-6076-4BED-9F90-79DCCEF0B66B}"/>
              </a:ext>
            </a:extLst>
          </p:cNvPr>
          <p:cNvSpPr/>
          <p:nvPr/>
        </p:nvSpPr>
        <p:spPr>
          <a:xfrm>
            <a:off x="3828082" y="396981"/>
            <a:ext cx="8152107" cy="96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just">
              <a:buClr>
                <a:schemeClr val="dk1"/>
              </a:buClr>
              <a:buSzPts val="1100"/>
            </a:pPr>
            <a:r>
              <a:rPr lang="es-MX" sz="2800" b="1" i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Construcción de confianza para acceso de Información</a:t>
            </a:r>
            <a:endParaRPr sz="2800" b="1" i="1" dirty="0">
              <a:solidFill>
                <a:srgbClr val="9181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767;p72">
            <a:extLst>
              <a:ext uri="{FF2B5EF4-FFF2-40B4-BE49-F238E27FC236}">
                <a16:creationId xmlns:a16="http://schemas.microsoft.com/office/drawing/2014/main" id="{D189DE18-FA9F-4DCF-942F-C1F9B4AEB49D}"/>
              </a:ext>
            </a:extLst>
          </p:cNvPr>
          <p:cNvSpPr/>
          <p:nvPr/>
        </p:nvSpPr>
        <p:spPr>
          <a:xfrm>
            <a:off x="476222" y="4162731"/>
            <a:ext cx="2941329" cy="171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Recolección y análisis de información para la búsqueda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8CB454D-1E4B-45B9-ABF2-B3934E35A9CE}"/>
              </a:ext>
            </a:extLst>
          </p:cNvPr>
          <p:cNvSpPr/>
          <p:nvPr/>
        </p:nvSpPr>
        <p:spPr>
          <a:xfrm>
            <a:off x="4025976" y="1775991"/>
            <a:ext cx="76132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FFFFFF"/>
              </a:buClr>
              <a:buSzPts val="1200"/>
            </a:pPr>
            <a:r>
              <a:rPr lang="es-MX" sz="2400" dirty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Más de 120 ofrecimientos de información recibidos de aportantes voluntarios:</a:t>
            </a:r>
          </a:p>
          <a:p>
            <a:pPr lvl="0" algn="just">
              <a:buClr>
                <a:srgbClr val="FFFFFF"/>
              </a:buClr>
              <a:buSzPts val="1200"/>
            </a:pPr>
            <a:endParaRPr lang="es-MX" sz="2400" dirty="0">
              <a:latin typeface="Arial Narrow" panose="020B0606020202030204" pitchFamily="34" charset="0"/>
              <a:ea typeface="Arial Narrow"/>
              <a:cs typeface="Arial Narrow"/>
              <a:sym typeface="Arial Narrow"/>
            </a:endParaRPr>
          </a:p>
          <a:p>
            <a:pPr marL="342900" lvl="0" indent="-342900" algn="just">
              <a:buClr>
                <a:srgbClr val="FFFFFF"/>
              </a:buClr>
              <a:buSzPts val="1200"/>
              <a:buFont typeface="Arial" panose="020B0604020202020204" pitchFamily="34" charset="0"/>
              <a:buChar char="•"/>
            </a:pPr>
            <a:r>
              <a:rPr lang="es-MX" sz="2400" dirty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10 de Fuerza Pública </a:t>
            </a:r>
          </a:p>
          <a:p>
            <a:pPr marL="342900" lvl="0" indent="-342900" algn="just">
              <a:buClr>
                <a:srgbClr val="FFFFFF"/>
              </a:buClr>
              <a:buSzPts val="1200"/>
              <a:buFont typeface="Arial" panose="020B0604020202020204" pitchFamily="34" charset="0"/>
              <a:buChar char="•"/>
            </a:pPr>
            <a:r>
              <a:rPr lang="es-MX" sz="2400" dirty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73 de FARC </a:t>
            </a:r>
          </a:p>
          <a:p>
            <a:pPr marL="342900" lvl="0" indent="-342900" algn="just">
              <a:buClr>
                <a:srgbClr val="FFFFFF"/>
              </a:buClr>
              <a:buSzPts val="1200"/>
              <a:buFont typeface="Arial" panose="020B0604020202020204" pitchFamily="34" charset="0"/>
              <a:buChar char="•"/>
            </a:pPr>
            <a:r>
              <a:rPr lang="es-MX" sz="2400" dirty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37 de otros aportantes</a:t>
            </a:r>
            <a:endParaRPr lang="en-US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364D8B9-49BD-47B2-9C5C-6968093CBF3F}"/>
              </a:ext>
            </a:extLst>
          </p:cNvPr>
          <p:cNvSpPr/>
          <p:nvPr/>
        </p:nvSpPr>
        <p:spPr>
          <a:xfrm>
            <a:off x="3961320" y="4865789"/>
            <a:ext cx="7677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FFFFFF"/>
              </a:buClr>
              <a:buSzPts val="1200"/>
            </a:pPr>
            <a:r>
              <a:rPr lang="es-MX" sz="2400" dirty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Esta información reporta conocimiento de la posible ubicación o lo acaecido a </a:t>
            </a:r>
            <a:r>
              <a:rPr lang="es-MX" sz="2400" b="1" dirty="0">
                <a:solidFill>
                  <a:srgbClr val="8A7EAE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57 personas</a:t>
            </a:r>
            <a:r>
              <a:rPr lang="es-MX" sz="2400" b="1" dirty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, </a:t>
            </a:r>
            <a:r>
              <a:rPr lang="es-MX" sz="2400" dirty="0"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 40 de ellas sobre </a:t>
            </a:r>
            <a:r>
              <a:rPr lang="es-MX" sz="2400" b="1" dirty="0">
                <a:solidFill>
                  <a:srgbClr val="8A7EAE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posible lugar de hallazgo</a:t>
            </a:r>
            <a:r>
              <a:rPr lang="es-MX" sz="2400" dirty="0">
                <a:solidFill>
                  <a:srgbClr val="8A7EAE"/>
                </a:solidFill>
                <a:latin typeface="Arial Narrow" panose="020B0606020202030204" pitchFamily="34" charset="0"/>
                <a:ea typeface="Arial Narrow"/>
                <a:cs typeface="Arial Narrow"/>
                <a:sym typeface="Arial Narrow"/>
              </a:rPr>
              <a:t>. </a:t>
            </a:r>
            <a:endParaRPr lang="en-US" sz="2400" dirty="0">
              <a:solidFill>
                <a:srgbClr val="8A7E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39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4"/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4"/>
          <p:cNvSpPr txBox="1"/>
          <p:nvPr/>
        </p:nvSpPr>
        <p:spPr>
          <a:xfrm>
            <a:off x="4144667" y="1510383"/>
            <a:ext cx="7297600" cy="31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4800"/>
            </a:pPr>
            <a:endParaRPr sz="6400" b="1">
              <a:solidFill>
                <a:srgbClr val="9181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44"/>
          <p:cNvSpPr txBox="1"/>
          <p:nvPr/>
        </p:nvSpPr>
        <p:spPr>
          <a:xfrm>
            <a:off x="3646340" y="4903877"/>
            <a:ext cx="8294253" cy="45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just">
              <a:buClr>
                <a:srgbClr val="000000"/>
              </a:buClr>
              <a:buSzPts val="1400"/>
            </a:pPr>
            <a:r>
              <a:rPr lang="es-CO" sz="2133" dirty="0">
                <a:solidFill>
                  <a:srgbClr val="8A7EAE"/>
                </a:solidFill>
                <a:latin typeface="Arial Narrow" panose="020B0606020202030204" pitchFamily="34" charset="0"/>
                <a:ea typeface="Arial Narrow"/>
                <a:cs typeface="Times New Roman" panose="02020603050405020304" pitchFamily="18" charset="0"/>
                <a:sym typeface="Arial Narrow"/>
              </a:rPr>
              <a:t>Información proveniente de las FARC en el marco de los acuerdos humanitarios</a:t>
            </a:r>
            <a:endParaRPr sz="2133" dirty="0">
              <a:solidFill>
                <a:srgbClr val="8A7EAE"/>
              </a:solidFill>
              <a:latin typeface="Arial Narrow" panose="020B0606020202030204" pitchFamily="34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graphicFrame>
        <p:nvGraphicFramePr>
          <p:cNvPr id="360" name="Google Shape;360;p44"/>
          <p:cNvGraphicFramePr/>
          <p:nvPr>
            <p:extLst>
              <p:ext uri="{D42A27DB-BD31-4B8C-83A1-F6EECF244321}">
                <p14:modId xmlns:p14="http://schemas.microsoft.com/office/powerpoint/2010/main" val="1869540999"/>
              </p:ext>
            </p:extLst>
          </p:nvPr>
        </p:nvGraphicFramePr>
        <p:xfrm>
          <a:off x="4144667" y="1831383"/>
          <a:ext cx="7116697" cy="263353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37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92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2000" b="1" u="none" strike="noStrike" cap="none" dirty="0">
                          <a:solidFill>
                            <a:srgbClr val="8A7EA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Información </a:t>
                      </a:r>
                      <a:endParaRPr sz="2000" b="1" u="none" strike="noStrike" cap="none" dirty="0">
                        <a:solidFill>
                          <a:srgbClr val="8A7EAE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2000" b="1" u="none" strike="noStrike" cap="none" dirty="0">
                          <a:solidFill>
                            <a:srgbClr val="8A7EA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Solicitudes</a:t>
                      </a:r>
                      <a:endParaRPr sz="2000" b="1" i="0" u="none" strike="noStrike" cap="none" dirty="0">
                        <a:solidFill>
                          <a:srgbClr val="8A7EAE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2000" b="1" u="none" strike="noStrike" cap="none" dirty="0">
                          <a:solidFill>
                            <a:srgbClr val="8A7EAE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Porcentaje</a:t>
                      </a:r>
                      <a:endParaRPr sz="2000" b="1" u="none" strike="noStrike" cap="none" dirty="0">
                        <a:solidFill>
                          <a:srgbClr val="8A7EAE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4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2000" i="0" u="none" strike="noStrike" cap="none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Región Oriental</a:t>
                      </a:r>
                      <a:endParaRPr sz="2000" u="none" strike="noStrike" cap="none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 Narrow"/>
                        <a:buNone/>
                      </a:pPr>
                      <a:r>
                        <a:rPr lang="es-CO" sz="2000" u="none" strike="noStrike" cap="none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134</a:t>
                      </a:r>
                      <a:endParaRPr sz="2000" u="none" strike="noStrike" cap="none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20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61%</a:t>
                      </a:r>
                      <a:endParaRPr sz="2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3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2000" u="none" strike="noStrike" cap="none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Región Sur</a:t>
                      </a:r>
                      <a:endParaRPr sz="2000" u="none" strike="noStrike" cap="none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2000" u="none" strike="noStrike" cap="none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56</a:t>
                      </a:r>
                      <a:endParaRPr sz="2000" u="none" strike="noStrike" cap="none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20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25%</a:t>
                      </a:r>
                      <a:endParaRPr sz="2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2000" u="none" strike="noStrike" cap="none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Región Antioquia</a:t>
                      </a:r>
                      <a:endParaRPr sz="2000" u="none" strike="noStrike" cap="none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2000" u="none" strike="noStrike" cap="none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31</a:t>
                      </a:r>
                      <a:endParaRPr sz="2000" u="none" strike="noStrike" cap="none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2000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14%</a:t>
                      </a:r>
                      <a:endParaRPr sz="2000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86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2800" b="1" u="none" strike="noStrike" cap="none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</a:t>
                      </a:r>
                      <a:endParaRPr sz="2800" b="1" u="none" strike="noStrike" cap="none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2800" b="1" u="none" strike="noStrike" cap="none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221</a:t>
                      </a:r>
                      <a:endParaRPr sz="2800" b="1" u="none" strike="noStrike" cap="none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2800" b="1" u="none" strike="noStrike" cap="none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100%</a:t>
                      </a:r>
                      <a:endParaRPr sz="2800" b="1" u="none" strike="noStrike" cap="none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Google Shape;767;p72">
            <a:extLst>
              <a:ext uri="{FF2B5EF4-FFF2-40B4-BE49-F238E27FC236}">
                <a16:creationId xmlns:a16="http://schemas.microsoft.com/office/drawing/2014/main" id="{087D8380-54DB-4E82-A6A5-A8E20D34E88F}"/>
              </a:ext>
            </a:extLst>
          </p:cNvPr>
          <p:cNvSpPr/>
          <p:nvPr/>
        </p:nvSpPr>
        <p:spPr>
          <a:xfrm>
            <a:off x="313336" y="4673983"/>
            <a:ext cx="2941329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Recolección y análisis de información para la búsqueda</a:t>
            </a:r>
          </a:p>
        </p:txBody>
      </p:sp>
      <p:sp>
        <p:nvSpPr>
          <p:cNvPr id="10" name="Google Shape;767;p72">
            <a:extLst>
              <a:ext uri="{FF2B5EF4-FFF2-40B4-BE49-F238E27FC236}">
                <a16:creationId xmlns:a16="http://schemas.microsoft.com/office/drawing/2014/main" id="{DAEB5F69-3B07-44C7-9BCB-49F83446FEF6}"/>
              </a:ext>
            </a:extLst>
          </p:cNvPr>
          <p:cNvSpPr/>
          <p:nvPr/>
        </p:nvSpPr>
        <p:spPr>
          <a:xfrm>
            <a:off x="3769329" y="638489"/>
            <a:ext cx="7869897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es-MX" sz="2800" b="1" i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Construcción de confianza para acceso de Información</a:t>
            </a:r>
            <a:endParaRPr sz="2800" b="1" i="1" dirty="0">
              <a:solidFill>
                <a:srgbClr val="9181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3164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5" name="Google Shape;805;p77"/>
          <p:cNvGraphicFramePr/>
          <p:nvPr>
            <p:extLst>
              <p:ext uri="{D42A27DB-BD31-4B8C-83A1-F6EECF244321}">
                <p14:modId xmlns:p14="http://schemas.microsoft.com/office/powerpoint/2010/main" val="3196239280"/>
              </p:ext>
            </p:extLst>
          </p:nvPr>
        </p:nvGraphicFramePr>
        <p:xfrm>
          <a:off x="4080855" y="1527788"/>
          <a:ext cx="7597118" cy="4749024"/>
        </p:xfrm>
        <a:graphic>
          <a:graphicData uri="http://schemas.openxmlformats.org/drawingml/2006/table">
            <a:tbl>
              <a:tblPr/>
              <a:tblGrid>
                <a:gridCol w="3892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4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2000" b="0" u="none" strike="noStrike" cap="none" dirty="0">
                          <a:solidFill>
                            <a:srgbClr val="8A7EAE"/>
                          </a:solidFill>
                          <a:latin typeface="Arial Narrow" panose="020B0606020202030204" pitchFamily="34" charset="0"/>
                          <a:sym typeface="Arial"/>
                        </a:rPr>
                        <a:t>Planes Regionales</a:t>
                      </a:r>
                      <a:endParaRPr sz="2000" b="0" u="none" strike="noStrike" cap="none" dirty="0">
                        <a:solidFill>
                          <a:srgbClr val="8A7EAE"/>
                        </a:solidFill>
                        <a:latin typeface="Arial Narrow" panose="020B0606020202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2000" b="0" u="none" strike="noStrike" cap="none" dirty="0">
                          <a:solidFill>
                            <a:srgbClr val="8A7EAE"/>
                          </a:solidFill>
                          <a:latin typeface="Arial Narrow" panose="020B0606020202030204" pitchFamily="34" charset="0"/>
                          <a:sym typeface="Arial"/>
                        </a:rPr>
                        <a:t>de búsqueda</a:t>
                      </a:r>
                      <a:endParaRPr sz="2000" b="0" i="0" u="none" strike="noStrike" cap="none" dirty="0">
                        <a:solidFill>
                          <a:srgbClr val="8A7EAE"/>
                        </a:solidFill>
                        <a:latin typeface="Arial Narrow" panose="020B060602020203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33" marR="9533" marT="9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2000" b="0" u="none" strike="noStrike" cap="none" dirty="0">
                          <a:solidFill>
                            <a:srgbClr val="8A7EAE"/>
                          </a:solidFill>
                          <a:latin typeface="Arial Narrow" panose="020B0606020202030204" pitchFamily="34" charset="0"/>
                        </a:rPr>
                        <a:t>Personas dadas por desaparecidas vinculadas </a:t>
                      </a:r>
                      <a:endParaRPr sz="2000" b="0" u="none" strike="noStrike" cap="none" dirty="0">
                        <a:solidFill>
                          <a:srgbClr val="8A7EAE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s-CO" sz="2000" b="0" u="none" strike="noStrike" cap="none" dirty="0">
                          <a:solidFill>
                            <a:srgbClr val="8A7EAE"/>
                          </a:solidFill>
                          <a:latin typeface="Arial Narrow" panose="020B0606020202030204" pitchFamily="34" charset="0"/>
                        </a:rPr>
                        <a:t>a un plan regional</a:t>
                      </a:r>
                      <a:endParaRPr sz="2000" b="0" i="0" u="none" strike="noStrike" cap="none" dirty="0">
                        <a:solidFill>
                          <a:srgbClr val="8A7EAE"/>
                        </a:solidFill>
                        <a:latin typeface="Arial Narrow" panose="020B060602020203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33" marR="9533" marT="953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2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1800" u="none" strike="noStrike" cap="none" dirty="0">
                          <a:latin typeface="Arial Narrow" panose="020B0606020202030204" pitchFamily="34" charset="0"/>
                        </a:rPr>
                        <a:t>(2) Pacífico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2000" u="none" strike="noStrike" cap="none" dirty="0">
                          <a:latin typeface="Arial Narrow" panose="020B0606020202030204" pitchFamily="34" charset="0"/>
                        </a:rPr>
                        <a:t>112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33" marR="9533" marT="953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2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1800" u="none" strike="noStrike" cap="none" dirty="0">
                          <a:latin typeface="Arial Narrow" panose="020B0606020202030204" pitchFamily="34" charset="0"/>
                          <a:sym typeface="Arial"/>
                        </a:rPr>
                        <a:t>(2) Meta 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2000" u="none" strike="noStrike" cap="none" dirty="0">
                          <a:latin typeface="Arial Narrow" panose="020B0606020202030204" pitchFamily="34" charset="0"/>
                        </a:rPr>
                        <a:t>52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33" marR="9533" marT="953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43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1800" u="none" strike="noStrike" cap="none" dirty="0">
                          <a:latin typeface="Arial Narrow" panose="020B0606020202030204" pitchFamily="34" charset="0"/>
                        </a:rPr>
                        <a:t>Caquetá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2000" u="none" strike="noStrike" cap="none" dirty="0">
                          <a:latin typeface="Arial Narrow" panose="020B0606020202030204" pitchFamily="34" charset="0"/>
                        </a:rPr>
                        <a:t>168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33" marR="9533" marT="953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5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1800" u="none" strike="noStrike" cap="none" dirty="0">
                          <a:latin typeface="Arial Narrow" panose="020B0606020202030204" pitchFamily="34" charset="0"/>
                        </a:rPr>
                        <a:t>(1) Cundinamarca 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2000" u="none" strike="noStrike" cap="none" dirty="0">
                          <a:latin typeface="Arial Narrow" panose="020B0606020202030204" pitchFamily="34" charset="0"/>
                        </a:rPr>
                        <a:t>50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33" marR="9533" marT="953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2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1800" u="none" strike="noStrike" cap="none" dirty="0">
                          <a:latin typeface="Arial Narrow" panose="020B0606020202030204" pitchFamily="34" charset="0"/>
                        </a:rPr>
                        <a:t>Eje Cafetero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2000" u="none" strike="noStrike" cap="none" dirty="0">
                          <a:latin typeface="Arial Narrow" panose="020B0606020202030204" pitchFamily="34" charset="0"/>
                        </a:rPr>
                        <a:t>68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33" marR="9533" marT="953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2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1800" u="none" strike="noStrike" cap="none" dirty="0">
                          <a:latin typeface="Arial Narrow" panose="020B0606020202030204" pitchFamily="34" charset="0"/>
                          <a:sym typeface="Arial"/>
                        </a:rPr>
                        <a:t>César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2000" u="none" strike="noStrike" cap="none" dirty="0">
                          <a:latin typeface="Arial Narrow" panose="020B0606020202030204" pitchFamily="34" charset="0"/>
                        </a:rPr>
                        <a:t>100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33" marR="9533" marT="953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9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1800" u="none" strike="noStrike" cap="none" dirty="0">
                          <a:latin typeface="Arial Narrow" panose="020B0606020202030204" pitchFamily="34" charset="0"/>
                        </a:rPr>
                        <a:t>Valle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2000" u="none" strike="noStrike" cap="none" dirty="0">
                          <a:latin typeface="Arial Narrow" panose="020B0606020202030204" pitchFamily="34" charset="0"/>
                        </a:rPr>
                        <a:t>49</a:t>
                      </a: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33" marR="9533" marT="953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29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rPr lang="es-CO" sz="1800" u="none" strike="noStrike" cap="none" dirty="0">
                          <a:latin typeface="Arial Narrow" panose="020B0606020202030204" pitchFamily="34" charset="0"/>
                        </a:rPr>
                        <a:t>Magdalena Medio</a:t>
                      </a:r>
                      <a:endParaRPr sz="1800" b="0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33" marR="9533" marT="9533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CO" sz="2000" u="none" strike="noStrike" cap="none" dirty="0">
                          <a:latin typeface="Arial Narrow" panose="020B0606020202030204" pitchFamily="34" charset="0"/>
                        </a:rPr>
                        <a:t>8</a:t>
                      </a:r>
                      <a:endParaRPr sz="3200" dirty="0">
                        <a:latin typeface="Arial Narrow" panose="020B0606020202030204" pitchFamily="34" charset="0"/>
                      </a:endParaRPr>
                    </a:p>
                  </a:txBody>
                  <a:tcPr marL="9533" marR="9533" marT="953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411">
                <a:tc>
                  <a:txBody>
                    <a:bodyPr/>
                    <a:lstStyle/>
                    <a:p>
                      <a:pPr marL="152242" marR="0" lvl="0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99FA5"/>
                        </a:buClr>
                        <a:buSzPts val="1203"/>
                        <a:buFont typeface="Arial"/>
                        <a:buNone/>
                      </a:pPr>
                      <a:r>
                        <a:rPr lang="es-CO" sz="2400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 planes </a:t>
                      </a:r>
                      <a:endParaRPr sz="24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33" marR="9533" marT="953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52242" marR="0" lvl="2" indent="0" algn="ctr" rtl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99FA5"/>
                        </a:buClr>
                        <a:buSzPts val="1203"/>
                        <a:buFont typeface="Arial"/>
                        <a:buNone/>
                      </a:pPr>
                      <a:r>
                        <a:rPr lang="es-CO" sz="2400" i="0" u="none" strike="noStrike" cap="none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sym typeface="Arial Narrow"/>
                        </a:rPr>
                        <a:t>607</a:t>
                      </a:r>
                      <a:endParaRPr sz="2400" b="1" i="0" u="none" strike="noStrike" cap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533" marR="9533" marT="953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Google Shape;355;p44"/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49119" y="317165"/>
            <a:ext cx="786059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s-CO"/>
            </a:defPPr>
            <a:lvl1pPr algn="just">
              <a:buClr>
                <a:schemeClr val="dk1"/>
              </a:buClr>
              <a:buSzPts val="1100"/>
              <a:defRPr sz="2800" b="1" i="1">
                <a:solidFill>
                  <a:srgbClr val="9181B2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/>
            <a:r>
              <a:rPr lang="es-ES" dirty="0">
                <a:sym typeface="Times New Roman"/>
              </a:rPr>
              <a:t>Planes Regionales de Búsqueda</a:t>
            </a:r>
          </a:p>
          <a:p>
            <a:pPr algn="ctr"/>
            <a:r>
              <a:rPr lang="es-ES" dirty="0">
                <a:sym typeface="Times New Roman"/>
              </a:rPr>
              <a:t> (Febrero 2020)</a:t>
            </a:r>
            <a:endParaRPr lang="en-US" dirty="0"/>
          </a:p>
        </p:txBody>
      </p:sp>
      <p:sp>
        <p:nvSpPr>
          <p:cNvPr id="9" name="Google Shape;767;p72">
            <a:extLst>
              <a:ext uri="{FF2B5EF4-FFF2-40B4-BE49-F238E27FC236}">
                <a16:creationId xmlns:a16="http://schemas.microsoft.com/office/drawing/2014/main" id="{0141BDB8-438F-4D63-8F9E-368CED934861}"/>
              </a:ext>
            </a:extLst>
          </p:cNvPr>
          <p:cNvSpPr/>
          <p:nvPr/>
        </p:nvSpPr>
        <p:spPr>
          <a:xfrm>
            <a:off x="313336" y="4756601"/>
            <a:ext cx="2941329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Recolección y análisis de información para la búsqueda</a:t>
            </a:r>
          </a:p>
        </p:txBody>
      </p:sp>
    </p:spTree>
    <p:extLst>
      <p:ext uri="{BB962C8B-B14F-4D97-AF65-F5344CB8AC3E}">
        <p14:creationId xmlns:p14="http://schemas.microsoft.com/office/powerpoint/2010/main" val="867570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92"/>
          <p:cNvSpPr/>
          <p:nvPr/>
        </p:nvSpPr>
        <p:spPr>
          <a:xfrm>
            <a:off x="6458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67;p72">
            <a:extLst>
              <a:ext uri="{FF2B5EF4-FFF2-40B4-BE49-F238E27FC236}">
                <a16:creationId xmlns:a16="http://schemas.microsoft.com/office/drawing/2014/main" id="{423CEDF5-E7EB-4363-85AB-26345007ABC9}"/>
              </a:ext>
            </a:extLst>
          </p:cNvPr>
          <p:cNvSpPr/>
          <p:nvPr/>
        </p:nvSpPr>
        <p:spPr>
          <a:xfrm>
            <a:off x="533468" y="2600135"/>
            <a:ext cx="2513979" cy="165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articulación y coordinación interinstitucional 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7626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29;p92">
            <a:extLst>
              <a:ext uri="{FF2B5EF4-FFF2-40B4-BE49-F238E27FC236}">
                <a16:creationId xmlns:a16="http://schemas.microsoft.com/office/drawing/2014/main" id="{670B4CF4-B1BC-447E-9554-DFE8CCD14DD6}"/>
              </a:ext>
            </a:extLst>
          </p:cNvPr>
          <p:cNvSpPr txBox="1"/>
          <p:nvPr/>
        </p:nvSpPr>
        <p:spPr>
          <a:xfrm>
            <a:off x="997527" y="465873"/>
            <a:ext cx="10261589" cy="132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s-CO"/>
            </a:defPPr>
            <a:lvl1pPr algn="just">
              <a:buClr>
                <a:schemeClr val="dk1"/>
              </a:buClr>
              <a:buSzPts val="1100"/>
              <a:defRPr sz="2800" b="1" i="1">
                <a:solidFill>
                  <a:srgbClr val="9181B2"/>
                </a:solidFill>
                <a:latin typeface="Times New Roman"/>
                <a:ea typeface="Times New Roman"/>
                <a:cs typeface="Times New Roman"/>
              </a:defRPr>
            </a:lvl1pPr>
          </a:lstStyle>
          <a:p>
            <a:pPr algn="ctr"/>
            <a:r>
              <a:rPr lang="es-CO" dirty="0">
                <a:sym typeface="Times New Roman"/>
              </a:rPr>
              <a:t>Estrategia de articulación y coordinación interinstitucional por un objetivo común para la búsqueda</a:t>
            </a:r>
            <a:endParaRPr dirty="0">
              <a:sym typeface="Times New Roman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59242D8C-3C19-4FD8-B0A3-F9EF912E2EE2}"/>
              </a:ext>
            </a:extLst>
          </p:cNvPr>
          <p:cNvCxnSpPr>
            <a:cxnSpLocks/>
          </p:cNvCxnSpPr>
          <p:nvPr/>
        </p:nvCxnSpPr>
        <p:spPr>
          <a:xfrm flipV="1">
            <a:off x="484902" y="1862632"/>
            <a:ext cx="11286837" cy="28821"/>
          </a:xfrm>
          <a:prstGeom prst="line">
            <a:avLst/>
          </a:prstGeom>
          <a:ln w="22225">
            <a:solidFill>
              <a:srgbClr val="8A7EAE"/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B87F5FF-A018-4C6E-B85C-4979195C6068}"/>
              </a:ext>
            </a:extLst>
          </p:cNvPr>
          <p:cNvCxnSpPr>
            <a:cxnSpLocks/>
          </p:cNvCxnSpPr>
          <p:nvPr/>
        </p:nvCxnSpPr>
        <p:spPr>
          <a:xfrm>
            <a:off x="2555238" y="1891453"/>
            <a:ext cx="0" cy="624511"/>
          </a:xfrm>
          <a:prstGeom prst="line">
            <a:avLst/>
          </a:prstGeom>
          <a:ln w="19050">
            <a:solidFill>
              <a:srgbClr val="72979F"/>
            </a:solidFill>
            <a:prstDash val="solid"/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68D4E77D-9E9D-4A71-9C0D-88845D10E898}"/>
              </a:ext>
            </a:extLst>
          </p:cNvPr>
          <p:cNvCxnSpPr>
            <a:cxnSpLocks/>
          </p:cNvCxnSpPr>
          <p:nvPr/>
        </p:nvCxnSpPr>
        <p:spPr>
          <a:xfrm flipH="1">
            <a:off x="6128320" y="1891453"/>
            <a:ext cx="216" cy="601279"/>
          </a:xfrm>
          <a:prstGeom prst="line">
            <a:avLst/>
          </a:prstGeom>
          <a:ln w="19050">
            <a:solidFill>
              <a:srgbClr val="72979F"/>
            </a:solidFill>
            <a:prstDash val="solid"/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268;p38">
            <a:extLst>
              <a:ext uri="{FF2B5EF4-FFF2-40B4-BE49-F238E27FC236}">
                <a16:creationId xmlns:a16="http://schemas.microsoft.com/office/drawing/2014/main" id="{5F0C35C2-30E7-41D1-A3D5-588F4E91AC2A}"/>
              </a:ext>
            </a:extLst>
          </p:cNvPr>
          <p:cNvSpPr/>
          <p:nvPr/>
        </p:nvSpPr>
        <p:spPr>
          <a:xfrm>
            <a:off x="926835" y="2587241"/>
            <a:ext cx="3207563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MX" sz="1600" b="1" dirty="0">
                <a:solidFill>
                  <a:srgbClr val="9181B2"/>
                </a:solidFill>
                <a:latin typeface="Arial Narrow"/>
                <a:ea typeface="Arial Narrow"/>
                <a:cs typeface="Times New Roman" panose="02020603050405020304" pitchFamily="18" charset="0"/>
                <a:sym typeface="Arial Narrow"/>
              </a:rPr>
              <a:t>PROMOCIÓN DE LA PARTICIPACIÓN Y PEDAGOGÍA</a:t>
            </a:r>
          </a:p>
        </p:txBody>
      </p:sp>
      <p:sp>
        <p:nvSpPr>
          <p:cNvPr id="23" name="Google Shape;268;p38">
            <a:extLst>
              <a:ext uri="{FF2B5EF4-FFF2-40B4-BE49-F238E27FC236}">
                <a16:creationId xmlns:a16="http://schemas.microsoft.com/office/drawing/2014/main" id="{43C4BA4A-B0F8-4190-A2C8-370562650D1A}"/>
              </a:ext>
            </a:extLst>
          </p:cNvPr>
          <p:cNvSpPr/>
          <p:nvPr/>
        </p:nvSpPr>
        <p:spPr>
          <a:xfrm>
            <a:off x="997527" y="3328959"/>
            <a:ext cx="3136871" cy="136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228594" indent="-228594" algn="just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UARIV</a:t>
            </a:r>
          </a:p>
          <a:p>
            <a:pPr marL="228594" indent="-228594" algn="just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CO" sz="1600" b="1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MinSalud</a:t>
            </a:r>
            <a:endParaRPr lang="es-CO" sz="16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28594" indent="-228594" algn="just">
              <a:buSzPts val="1200"/>
              <a:buFont typeface="Arial" panose="020B0604020202020204" pitchFamily="34" charset="0"/>
              <a:buChar char="•"/>
            </a:pPr>
            <a:r>
              <a:rPr lang="es-MX" sz="1600" b="1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MinJusticia</a:t>
            </a:r>
            <a:endParaRPr lang="es-MX" sz="16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28594" indent="-228594" algn="just">
              <a:buSzPts val="1200"/>
              <a:buFont typeface="Arial" panose="020B0604020202020204" pitchFamily="34" charset="0"/>
              <a:buChar char="•"/>
            </a:pPr>
            <a:r>
              <a:rPr lang="es-MX" sz="1600" b="1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Comision</a:t>
            </a: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s-MX" sz="1600" b="1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Nal</a:t>
            </a: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de Búsqueda</a:t>
            </a:r>
          </a:p>
          <a:p>
            <a:pPr lvl="0" algn="just">
              <a:buSzPts val="1200"/>
            </a:pPr>
            <a:endParaRPr lang="es-MX" sz="16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" name="Google Shape;268;p38">
            <a:extLst>
              <a:ext uri="{FF2B5EF4-FFF2-40B4-BE49-F238E27FC236}">
                <a16:creationId xmlns:a16="http://schemas.microsoft.com/office/drawing/2014/main" id="{467E9208-8933-4729-B076-97AC37F1E67B}"/>
              </a:ext>
            </a:extLst>
          </p:cNvPr>
          <p:cNvSpPr/>
          <p:nvPr/>
        </p:nvSpPr>
        <p:spPr>
          <a:xfrm>
            <a:off x="4555381" y="2496309"/>
            <a:ext cx="317638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600" b="1" dirty="0">
                <a:solidFill>
                  <a:srgbClr val="9181B2"/>
                </a:solidFill>
                <a:latin typeface="Arial Narrow"/>
                <a:ea typeface="Arial Narrow"/>
                <a:cs typeface="Times New Roman" panose="02020603050405020304" pitchFamily="18" charset="0"/>
                <a:sym typeface="Arial Narrow"/>
              </a:rPr>
              <a:t>ACCESO A INFORMACIÓN</a:t>
            </a:r>
          </a:p>
        </p:txBody>
      </p:sp>
      <p:sp>
        <p:nvSpPr>
          <p:cNvPr id="25" name="Google Shape;268;p38">
            <a:extLst>
              <a:ext uri="{FF2B5EF4-FFF2-40B4-BE49-F238E27FC236}">
                <a16:creationId xmlns:a16="http://schemas.microsoft.com/office/drawing/2014/main" id="{3B1E4B82-2B48-4B81-9D20-A641E240DEAA}"/>
              </a:ext>
            </a:extLst>
          </p:cNvPr>
          <p:cNvSpPr/>
          <p:nvPr/>
        </p:nvSpPr>
        <p:spPr>
          <a:xfrm>
            <a:off x="4775131" y="3639126"/>
            <a:ext cx="3702442" cy="252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228594" indent="-228594" algn="just">
              <a:buSzPts val="1200"/>
              <a:buFont typeface="Arial" panose="020B0604020202020204" pitchFamily="34" charset="0"/>
              <a:buChar char="•"/>
            </a:pPr>
            <a:endParaRPr lang="es-MX" sz="16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28594" indent="-228594" algn="just">
              <a:buSzPts val="1200"/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CNMH</a:t>
            </a:r>
          </a:p>
          <a:p>
            <a:pPr marL="228594" indent="-228594" algn="just">
              <a:buSzPts val="1200"/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INMLCF</a:t>
            </a:r>
          </a:p>
          <a:p>
            <a:pPr marL="228594" indent="-228594" algn="just">
              <a:buSzPts val="1200"/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FGN </a:t>
            </a:r>
          </a:p>
          <a:p>
            <a:pPr marL="228594" indent="-228594" algn="just">
              <a:buSzPts val="1200"/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IGAC</a:t>
            </a:r>
          </a:p>
          <a:p>
            <a:pPr marL="228594" indent="-228594" algn="just">
              <a:buSzPts val="1200"/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SNR</a:t>
            </a:r>
          </a:p>
          <a:p>
            <a:pPr marL="228594" indent="-228594" algn="just">
              <a:buSzPts val="1200"/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UARIV</a:t>
            </a:r>
          </a:p>
          <a:p>
            <a:pPr marL="228594" indent="-228594" algn="just">
              <a:buSzPts val="1200"/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CICR</a:t>
            </a:r>
          </a:p>
          <a:p>
            <a:pPr marL="228594" indent="-228594" algn="just">
              <a:buSzPts val="1200"/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Procuraduría General  </a:t>
            </a:r>
          </a:p>
          <a:p>
            <a:pPr marL="228594" indent="-228594" algn="just">
              <a:buSzPts val="1200"/>
              <a:buFont typeface="Arial" panose="020B0604020202020204" pitchFamily="34" charset="0"/>
              <a:buChar char="•"/>
            </a:pPr>
            <a:r>
              <a:rPr lang="es-CO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Registraduría</a:t>
            </a: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Nacional</a:t>
            </a:r>
          </a:p>
          <a:p>
            <a:pPr marL="228594" indent="-228594" algn="just">
              <a:buSzPts val="1200"/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Min Defensa </a:t>
            </a:r>
          </a:p>
          <a:p>
            <a:pPr marL="228594" indent="-228594" algn="just">
              <a:buSzPts val="1200"/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Ministerio del Interior</a:t>
            </a:r>
          </a:p>
          <a:p>
            <a:pPr marL="228594" indent="-228594" algn="just">
              <a:buSzPts val="1200"/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Comisión </a:t>
            </a:r>
            <a:r>
              <a:rPr lang="es-MX" sz="1600" b="1" dirty="0" err="1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Nal</a:t>
            </a: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de Búsqueda</a:t>
            </a:r>
          </a:p>
          <a:p>
            <a:pPr marL="228594" indent="-228594" algn="just">
              <a:buSzPts val="1200"/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Comisión de la Verdad </a:t>
            </a:r>
          </a:p>
          <a:p>
            <a:pPr marL="228594" indent="-228594" algn="just">
              <a:buSzPts val="1200"/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Jurisdicción Especial para la Paz</a:t>
            </a:r>
          </a:p>
          <a:p>
            <a:pPr lvl="0" algn="just">
              <a:buSzPts val="1200"/>
            </a:pPr>
            <a:endParaRPr lang="es-MX" sz="16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just">
              <a:buSzPts val="1200"/>
            </a:pPr>
            <a:endParaRPr sz="16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E2AE5A7B-583A-4307-BAA0-DF5A5DD2EEC3}"/>
              </a:ext>
            </a:extLst>
          </p:cNvPr>
          <p:cNvCxnSpPr>
            <a:cxnSpLocks/>
          </p:cNvCxnSpPr>
          <p:nvPr/>
        </p:nvCxnSpPr>
        <p:spPr>
          <a:xfrm>
            <a:off x="10335480" y="1923202"/>
            <a:ext cx="0" cy="463991"/>
          </a:xfrm>
          <a:prstGeom prst="line">
            <a:avLst/>
          </a:prstGeom>
          <a:ln w="19050">
            <a:solidFill>
              <a:srgbClr val="72979F"/>
            </a:solidFill>
            <a:prstDash val="solid"/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268;p38">
            <a:extLst>
              <a:ext uri="{FF2B5EF4-FFF2-40B4-BE49-F238E27FC236}">
                <a16:creationId xmlns:a16="http://schemas.microsoft.com/office/drawing/2014/main" id="{2F68E6FC-75AE-4055-93AA-6A6E8D3BBBBD}"/>
              </a:ext>
            </a:extLst>
          </p:cNvPr>
          <p:cNvSpPr/>
          <p:nvPr/>
        </p:nvSpPr>
        <p:spPr>
          <a:xfrm>
            <a:off x="9023923" y="2507254"/>
            <a:ext cx="2623113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just">
              <a:buClr>
                <a:srgbClr val="000000"/>
              </a:buClr>
              <a:buSzPts val="1200"/>
            </a:pPr>
            <a:r>
              <a:rPr lang="es-CO" sz="1600" b="1" dirty="0">
                <a:solidFill>
                  <a:srgbClr val="9181B2"/>
                </a:solidFill>
                <a:latin typeface="Arial Narrow"/>
                <a:ea typeface="Arial Narrow"/>
                <a:cs typeface="Times New Roman" panose="02020603050405020304" pitchFamily="18" charset="0"/>
                <a:sym typeface="Arial Narrow"/>
              </a:rPr>
              <a:t>IDENTIFICACIÓN, ENTREGA DIGNA  Y REENCUENTRO</a:t>
            </a:r>
            <a:endParaRPr sz="1600" b="1" dirty="0">
              <a:solidFill>
                <a:srgbClr val="9181B2"/>
              </a:solidFill>
              <a:latin typeface="Arial Narrow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35" name="Google Shape;268;p38">
            <a:extLst>
              <a:ext uri="{FF2B5EF4-FFF2-40B4-BE49-F238E27FC236}">
                <a16:creationId xmlns:a16="http://schemas.microsoft.com/office/drawing/2014/main" id="{344C1E1E-D156-450B-B41F-F8BD2CF1EECF}"/>
              </a:ext>
            </a:extLst>
          </p:cNvPr>
          <p:cNvSpPr/>
          <p:nvPr/>
        </p:nvSpPr>
        <p:spPr>
          <a:xfrm>
            <a:off x="9411844" y="3860341"/>
            <a:ext cx="1847272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228594" indent="-228594" algn="just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FGN - GRUBE</a:t>
            </a:r>
          </a:p>
          <a:p>
            <a:pPr marL="228594" indent="-228594" algn="just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INMLCF</a:t>
            </a:r>
          </a:p>
          <a:p>
            <a:pPr marL="228594" indent="-228594" algn="just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UARIV</a:t>
            </a:r>
          </a:p>
          <a:p>
            <a:pPr marL="228594" indent="-228594" algn="just"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Registraduría Nacional</a:t>
            </a:r>
          </a:p>
          <a:p>
            <a:pPr algn="just">
              <a:buClr>
                <a:srgbClr val="000000"/>
              </a:buClr>
              <a:buSzPts val="1200"/>
            </a:pPr>
            <a:endParaRPr sz="1600" b="1" dirty="0">
              <a:solidFill>
                <a:schemeClr val="bg1">
                  <a:lumMod val="50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7910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92"/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7A07B8F-E77E-4942-B0BD-CF5891D8306F}"/>
              </a:ext>
            </a:extLst>
          </p:cNvPr>
          <p:cNvSpPr txBox="1">
            <a:spLocks/>
          </p:cNvSpPr>
          <p:nvPr/>
        </p:nvSpPr>
        <p:spPr>
          <a:xfrm>
            <a:off x="3887411" y="394895"/>
            <a:ext cx="3893747" cy="9170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5300"/>
              </a:lnSpc>
              <a:spcBef>
                <a:spcPts val="95"/>
              </a:spcBef>
            </a:pPr>
            <a:r>
              <a:rPr lang="es-MX" sz="2800" b="1" spc="1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Ministerio de Justicia y del Derecho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6B2388B-4FA0-4020-A013-B418B9734874}"/>
              </a:ext>
            </a:extLst>
          </p:cNvPr>
          <p:cNvSpPr txBox="1"/>
          <p:nvPr/>
        </p:nvSpPr>
        <p:spPr>
          <a:xfrm>
            <a:off x="3947481" y="1764360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Capacitación </a:t>
            </a: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al equipo de Justicia Transicional del Ministerio de Justicia y del Derecho sobre el mandato de la UBPD y su alcance</a:t>
            </a:r>
            <a:r>
              <a:rPr lang="es-CO" sz="20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.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EB30570-DD04-4C44-94D2-E6D446ADE9C8}"/>
              </a:ext>
            </a:extLst>
          </p:cNvPr>
          <p:cNvSpPr txBox="1"/>
          <p:nvPr/>
        </p:nvSpPr>
        <p:spPr>
          <a:xfrm>
            <a:off x="3921979" y="5130591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Participación de la UBPD en municipios con presencia de la Unidad Móvil del Ministerio.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     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90977E2-C9DF-4779-894D-15B784B44AC1}"/>
              </a:ext>
            </a:extLst>
          </p:cNvPr>
          <p:cNvSpPr txBox="1"/>
          <p:nvPr/>
        </p:nvSpPr>
        <p:spPr>
          <a:xfrm>
            <a:off x="3887411" y="3755252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Designación del funcionario con carácter permanente al Consejo Asesor de la UBPD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815F4ABE-7442-4F89-9D88-C6200782CB89}"/>
              </a:ext>
            </a:extLst>
          </p:cNvPr>
          <p:cNvSpPr txBox="1">
            <a:spLocks/>
          </p:cNvSpPr>
          <p:nvPr/>
        </p:nvSpPr>
        <p:spPr>
          <a:xfrm>
            <a:off x="7946681" y="434199"/>
            <a:ext cx="3893747" cy="9170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05300"/>
              </a:lnSpc>
              <a:spcBef>
                <a:spcPts val="95"/>
              </a:spcBef>
            </a:pPr>
            <a:r>
              <a:rPr lang="es-MX" sz="2800" b="1" spc="11" dirty="0">
                <a:solidFill>
                  <a:srgbClr val="8F80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Ministerio de Salud y Protección Social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6A4EC29-B0B4-4D51-97E1-0532F0AF42AE}"/>
              </a:ext>
            </a:extLst>
          </p:cNvPr>
          <p:cNvSpPr/>
          <p:nvPr/>
        </p:nvSpPr>
        <p:spPr>
          <a:xfrm>
            <a:off x="7781158" y="1728155"/>
            <a:ext cx="39822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rgbClr val="8F80B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Espacio de relacionamiento interinstitucional para la presentación de casos en materia de atención en salud integral y psicosocial.</a:t>
            </a:r>
          </a:p>
          <a:p>
            <a:pPr marL="285744" indent="-285744" algn="just">
              <a:buFont typeface="Wingdings" panose="05000000000000000000" pitchFamily="2" charset="2"/>
              <a:buChar char="§"/>
            </a:pPr>
            <a:endParaRPr lang="es-CO" sz="2000" dirty="0">
              <a:solidFill>
                <a:srgbClr val="8F80B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44" indent="-285744" algn="just">
              <a:buFont typeface="Wingdings" panose="05000000000000000000" pitchFamily="2" charset="2"/>
              <a:buChar char="§"/>
            </a:pPr>
            <a:endParaRPr lang="es-CO" sz="2000" dirty="0">
              <a:solidFill>
                <a:srgbClr val="8F80B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44" indent="-285744" algn="just"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rgbClr val="8F80B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Articulación para la entrega digna</a:t>
            </a:r>
            <a:endParaRPr lang="en-US" sz="2000" dirty="0">
              <a:solidFill>
                <a:srgbClr val="8F80B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767;p72">
            <a:extLst>
              <a:ext uri="{FF2B5EF4-FFF2-40B4-BE49-F238E27FC236}">
                <a16:creationId xmlns:a16="http://schemas.microsoft.com/office/drawing/2014/main" id="{E8918BA0-70C2-4AEF-B24F-DBBDAD77CFC6}"/>
              </a:ext>
            </a:extLst>
          </p:cNvPr>
          <p:cNvSpPr/>
          <p:nvPr/>
        </p:nvSpPr>
        <p:spPr>
          <a:xfrm>
            <a:off x="527011" y="1937968"/>
            <a:ext cx="2513979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articulación y coordinación interinstitucional 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F571FFB-8FDB-4D66-94F0-26965E47E1CF}"/>
              </a:ext>
            </a:extLst>
          </p:cNvPr>
          <p:cNvSpPr/>
          <p:nvPr/>
        </p:nvSpPr>
        <p:spPr>
          <a:xfrm>
            <a:off x="349534" y="3899877"/>
            <a:ext cx="2868935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200"/>
            </a:pPr>
            <a:r>
              <a:rPr lang="es-MX" sz="2133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Promoción de la participación y pedagogía</a:t>
            </a:r>
          </a:p>
        </p:txBody>
      </p:sp>
    </p:spTree>
    <p:extLst>
      <p:ext uri="{BB962C8B-B14F-4D97-AF65-F5344CB8AC3E}">
        <p14:creationId xmlns:p14="http://schemas.microsoft.com/office/powerpoint/2010/main" val="3138113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92"/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object 51">
            <a:extLst>
              <a:ext uri="{FF2B5EF4-FFF2-40B4-BE49-F238E27FC236}">
                <a16:creationId xmlns:a16="http://schemas.microsoft.com/office/drawing/2014/main" id="{D2A7470F-9D10-4233-9465-F062992DA5A4}"/>
              </a:ext>
            </a:extLst>
          </p:cNvPr>
          <p:cNvSpPr/>
          <p:nvPr/>
        </p:nvSpPr>
        <p:spPr>
          <a:xfrm>
            <a:off x="6409343" y="2766733"/>
            <a:ext cx="60959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1" y="13"/>
                </a:move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>
              <a:latin typeface="Arial Narrow" panose="020B0606020202030204" pitchFamily="34" charset="0"/>
            </a:endParaRPr>
          </a:p>
        </p:txBody>
      </p:sp>
      <p:sp>
        <p:nvSpPr>
          <p:cNvPr id="39" name="object 55">
            <a:extLst>
              <a:ext uri="{FF2B5EF4-FFF2-40B4-BE49-F238E27FC236}">
                <a16:creationId xmlns:a16="http://schemas.microsoft.com/office/drawing/2014/main" id="{9A0CACCD-615F-4F47-9D00-331250AC4D4E}"/>
              </a:ext>
            </a:extLst>
          </p:cNvPr>
          <p:cNvSpPr/>
          <p:nvPr/>
        </p:nvSpPr>
        <p:spPr>
          <a:xfrm>
            <a:off x="8732559" y="3862644"/>
            <a:ext cx="60959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5" y="13"/>
                </a:move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>
              <a:latin typeface="Arial Narrow" panose="020B060602020203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4C6B693-2881-4A4A-9BFC-E03577B81218}"/>
              </a:ext>
            </a:extLst>
          </p:cNvPr>
          <p:cNvSpPr txBox="1"/>
          <p:nvPr/>
        </p:nvSpPr>
        <p:spPr>
          <a:xfrm>
            <a:off x="4389339" y="2474911"/>
            <a:ext cx="6983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Concertación de procedimientos que contribuyan a mejorar la respuesta institucional, según las necesidades de los familiares de las personas desaparecidas</a:t>
            </a:r>
            <a:r>
              <a:rPr lang="es-MX" sz="2000" dirty="0">
                <a:solidFill>
                  <a:srgbClr val="8F80B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 </a:t>
            </a:r>
            <a:endParaRPr lang="es-CO" sz="2000" dirty="0">
              <a:solidFill>
                <a:srgbClr val="8F80B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BEF899D6-5E53-420B-A3DC-3D1AF77EB639}"/>
              </a:ext>
            </a:extLst>
          </p:cNvPr>
          <p:cNvSpPr txBox="1"/>
          <p:nvPr/>
        </p:nvSpPr>
        <p:spPr>
          <a:xfrm>
            <a:off x="4415659" y="3773609"/>
            <a:ext cx="69809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Mesa técnica para hacer seguimiento a los casos derivados para la atención psicosocial.</a:t>
            </a:r>
          </a:p>
          <a:p>
            <a:pPr marL="285744" indent="-285744" algn="just">
              <a:buFont typeface="Wingdings" panose="05000000000000000000" pitchFamily="2" charset="2"/>
              <a:buChar char="§"/>
            </a:pPr>
            <a:endParaRPr lang="es-MX" sz="2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85744" indent="-285744" algn="just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Articulación para la entrega digna.</a:t>
            </a:r>
          </a:p>
          <a:p>
            <a:pPr marL="285744" indent="-285744" algn="just">
              <a:buFont typeface="Wingdings" panose="05000000000000000000" pitchFamily="2" charset="2"/>
              <a:buChar char="§"/>
            </a:pPr>
            <a:endParaRPr lang="es-CO" sz="2400" dirty="0">
              <a:solidFill>
                <a:srgbClr val="8F80B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0DA7376-43CB-4753-A72D-300D1D9BCB5F}"/>
              </a:ext>
            </a:extLst>
          </p:cNvPr>
          <p:cNvSpPr txBox="1"/>
          <p:nvPr/>
        </p:nvSpPr>
        <p:spPr>
          <a:xfrm>
            <a:off x="4389339" y="1243873"/>
            <a:ext cx="6983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Creación de espacios técnicos y acciones humanitarias y extrajudiciales para la búsqueda de personas dadas por desaparecidas y procesos de pedagogía .</a:t>
            </a:r>
            <a:endParaRPr lang="es-CO" sz="2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82CF0B7C-BBC8-4818-9CC3-D180BDC1A6D2}"/>
              </a:ext>
            </a:extLst>
          </p:cNvPr>
          <p:cNvSpPr txBox="1">
            <a:spLocks/>
          </p:cNvSpPr>
          <p:nvPr/>
        </p:nvSpPr>
        <p:spPr>
          <a:xfrm>
            <a:off x="3797085" y="210997"/>
            <a:ext cx="8260596" cy="787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ct val="105300"/>
              </a:lnSpc>
              <a:spcBef>
                <a:spcPts val="95"/>
              </a:spcBef>
            </a:pPr>
            <a:r>
              <a:rPr lang="es-MX" sz="2400" b="1" spc="11" dirty="0">
                <a:solidFill>
                  <a:srgbClr val="8F80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para la Atención y Reparación integral de las  Victimas –UARIV-</a:t>
            </a:r>
          </a:p>
        </p:txBody>
      </p:sp>
      <p:sp>
        <p:nvSpPr>
          <p:cNvPr id="16" name="Google Shape;927;p92">
            <a:extLst>
              <a:ext uri="{FF2B5EF4-FFF2-40B4-BE49-F238E27FC236}">
                <a16:creationId xmlns:a16="http://schemas.microsoft.com/office/drawing/2014/main" id="{C2EC42A9-E00A-46ED-A82C-A15F490C6035}"/>
              </a:ext>
            </a:extLst>
          </p:cNvPr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C15F0FC-265F-4D6D-ABF3-7B728CAB3CE3}"/>
              </a:ext>
            </a:extLst>
          </p:cNvPr>
          <p:cNvSpPr/>
          <p:nvPr/>
        </p:nvSpPr>
        <p:spPr>
          <a:xfrm>
            <a:off x="4319538" y="5349381"/>
            <a:ext cx="7124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 acordó el acompañamiento de la UBPD en jornadas de socialización del documento “Rutas para familiares víctimas de desaparición forzada en el contexto y en razón del conflicto armado en Colombia”.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767;p72">
            <a:extLst>
              <a:ext uri="{FF2B5EF4-FFF2-40B4-BE49-F238E27FC236}">
                <a16:creationId xmlns:a16="http://schemas.microsoft.com/office/drawing/2014/main" id="{EFEA8274-9CED-480B-9F39-9F28A648BBEB}"/>
              </a:ext>
            </a:extLst>
          </p:cNvPr>
          <p:cNvSpPr/>
          <p:nvPr/>
        </p:nvSpPr>
        <p:spPr>
          <a:xfrm>
            <a:off x="527010" y="2661742"/>
            <a:ext cx="2513979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articulación y coordinación interinstitucional 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C77492F-F3D3-4099-80FB-23815DD6AC47}"/>
              </a:ext>
            </a:extLst>
          </p:cNvPr>
          <p:cNvSpPr/>
          <p:nvPr/>
        </p:nvSpPr>
        <p:spPr>
          <a:xfrm>
            <a:off x="349533" y="4237196"/>
            <a:ext cx="2868935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200"/>
            </a:pPr>
            <a:r>
              <a:rPr lang="es-MX" sz="2133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Promoción de la participación y pedagogía</a:t>
            </a:r>
          </a:p>
        </p:txBody>
      </p:sp>
    </p:spTree>
    <p:extLst>
      <p:ext uri="{BB962C8B-B14F-4D97-AF65-F5344CB8AC3E}">
        <p14:creationId xmlns:p14="http://schemas.microsoft.com/office/powerpoint/2010/main" val="2275400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27;p92">
            <a:extLst>
              <a:ext uri="{FF2B5EF4-FFF2-40B4-BE49-F238E27FC236}">
                <a16:creationId xmlns:a16="http://schemas.microsoft.com/office/drawing/2014/main" id="{C2EC42A9-E00A-46ED-A82C-A15F490C6035}"/>
              </a:ext>
            </a:extLst>
          </p:cNvPr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2"/>
          <p:cNvSpPr txBox="1">
            <a:spLocks noGrp="1"/>
          </p:cNvSpPr>
          <p:nvPr>
            <p:ph type="title"/>
          </p:nvPr>
        </p:nvSpPr>
        <p:spPr>
          <a:xfrm>
            <a:off x="3879021" y="229389"/>
            <a:ext cx="3388400" cy="42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9C6ABA"/>
              </a:buClr>
              <a:buSzPts val="2700"/>
            </a:pPr>
            <a:br>
              <a:rPr lang="es-CO" sz="2400" b="1" dirty="0">
                <a:solidFill>
                  <a:srgbClr val="739CA2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lang="es-CO" sz="2400" b="1" dirty="0">
                <a:solidFill>
                  <a:srgbClr val="739CA2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s-CO" sz="2400" b="1" dirty="0">
                <a:solidFill>
                  <a:srgbClr val="739CA2"/>
                </a:solidFill>
                <a:latin typeface="Arial Narrow"/>
                <a:ea typeface="Arial Narrow"/>
                <a:cs typeface="Arial Narrow"/>
                <a:sym typeface="Arial Narrow"/>
              </a:rPr>
              <a:t>Convenios y Acuerdos</a:t>
            </a:r>
            <a:endParaRPr sz="2400" b="1" dirty="0">
              <a:solidFill>
                <a:srgbClr val="739CA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32" name="Google Shape;332;p4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9649" y="1014622"/>
            <a:ext cx="1525600" cy="540333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2"/>
          <p:cNvSpPr/>
          <p:nvPr/>
        </p:nvSpPr>
        <p:spPr>
          <a:xfrm>
            <a:off x="9558576" y="30738"/>
            <a:ext cx="2437112" cy="1833199"/>
          </a:xfrm>
          <a:prstGeom prst="wedgeEllipseCallout">
            <a:avLst>
              <a:gd name="adj1" fmla="val -100618"/>
              <a:gd name="adj2" fmla="val 17423"/>
            </a:avLst>
          </a:prstGeom>
          <a:solidFill>
            <a:srgbClr val="B0A4C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1400" dirty="0">
                <a:latin typeface="Arial Narrow"/>
                <a:ea typeface="Arial Narrow"/>
                <a:cs typeface="Arial Narrow"/>
                <a:sym typeface="Arial Narrow"/>
              </a:rPr>
              <a:t>Proyecto de sistematización de expedientes - </a:t>
            </a:r>
            <a:endParaRPr sz="14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>
              <a:buClr>
                <a:srgbClr val="000000"/>
              </a:buClr>
              <a:buSzPts val="1200"/>
            </a:pPr>
            <a:r>
              <a:rPr lang="es-CO" sz="1400" dirty="0">
                <a:latin typeface="Arial Narrow"/>
                <a:ea typeface="Arial Narrow"/>
                <a:cs typeface="Arial Narrow"/>
                <a:sym typeface="Arial Narrow"/>
              </a:rPr>
              <a:t>Más de 2.000 revisados </a:t>
            </a:r>
            <a:endParaRPr sz="14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>
              <a:buClr>
                <a:srgbClr val="000000"/>
              </a:buClr>
              <a:buSzPts val="1200"/>
            </a:pPr>
            <a:r>
              <a:rPr lang="es-CO" sz="1400" b="1" dirty="0">
                <a:latin typeface="Arial Narrow"/>
                <a:ea typeface="Arial Narrow"/>
                <a:cs typeface="Arial Narrow"/>
                <a:sym typeface="Arial Narrow"/>
              </a:rPr>
              <a:t>599 personas desaparecidas </a:t>
            </a:r>
            <a:endParaRPr sz="1400" b="1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35" name="Google Shape;335;p4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6850" y="2078657"/>
            <a:ext cx="1809196" cy="855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2" descr="Logotipo de Registraduria Nacional del Estado Civil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0052" y="5140525"/>
            <a:ext cx="1809200" cy="1080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2" descr="Procuraduría General de la Nación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4496" y="3990903"/>
            <a:ext cx="751504" cy="99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2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7353" y="5458684"/>
            <a:ext cx="2515052" cy="603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2" descr="logo del Instituto Nacional de Medicina Legal y Ciencias Forenses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187" y="4083316"/>
            <a:ext cx="819165" cy="88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2" descr="Inicio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9650" y="4085176"/>
            <a:ext cx="1576273" cy="81203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2"/>
          <p:cNvSpPr txBox="1"/>
          <p:nvPr/>
        </p:nvSpPr>
        <p:spPr>
          <a:xfrm>
            <a:off x="4195909" y="3414495"/>
            <a:ext cx="5678131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s-CO" sz="2400" b="1" dirty="0">
                <a:solidFill>
                  <a:srgbClr val="739CA2"/>
                </a:solidFill>
                <a:latin typeface="Arial Narrow"/>
                <a:ea typeface="Arial Narrow"/>
                <a:cs typeface="Arial Narrow"/>
                <a:sym typeface="Arial Narrow"/>
              </a:rPr>
              <a:t>Otras gestiones y acceso a bases de datos</a:t>
            </a:r>
            <a:endParaRPr sz="2400" b="1" dirty="0">
              <a:solidFill>
                <a:srgbClr val="739CA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8560" y="3997885"/>
            <a:ext cx="796859" cy="956231"/>
          </a:xfrm>
          <a:prstGeom prst="rect">
            <a:avLst/>
          </a:prstGeom>
        </p:spPr>
      </p:pic>
      <p:sp>
        <p:nvSpPr>
          <p:cNvPr id="18" name="Google Shape;767;p72">
            <a:extLst>
              <a:ext uri="{FF2B5EF4-FFF2-40B4-BE49-F238E27FC236}">
                <a16:creationId xmlns:a16="http://schemas.microsoft.com/office/drawing/2014/main" id="{CC7A25EB-F9A1-488F-A8A1-219D3C3BA968}"/>
              </a:ext>
            </a:extLst>
          </p:cNvPr>
          <p:cNvSpPr/>
          <p:nvPr/>
        </p:nvSpPr>
        <p:spPr>
          <a:xfrm>
            <a:off x="704989" y="4954116"/>
            <a:ext cx="2484481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chemeClr val="bg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Acceso a información</a:t>
            </a:r>
            <a:endParaRPr sz="2400" b="1" i="1" dirty="0">
              <a:solidFill>
                <a:schemeClr val="bg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Resultado de imagen de UARIV LOGO">
            <a:extLst>
              <a:ext uri="{FF2B5EF4-FFF2-40B4-BE49-F238E27FC236}">
                <a16:creationId xmlns:a16="http://schemas.microsoft.com/office/drawing/2014/main" id="{5CBC6E9B-BF28-4690-ABFF-A6A855BC3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4276" y="2122285"/>
            <a:ext cx="2433200" cy="92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centro nacional de memoria histórica">
            <a:extLst>
              <a:ext uri="{FF2B5EF4-FFF2-40B4-BE49-F238E27FC236}">
                <a16:creationId xmlns:a16="http://schemas.microsoft.com/office/drawing/2014/main" id="{A637D498-D7C5-4C59-ADE6-28CF77DD9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9710" y="794087"/>
            <a:ext cx="2233047" cy="108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CRUZ ROJA INTERNACIONAL">
            <a:extLst>
              <a:ext uri="{FF2B5EF4-FFF2-40B4-BE49-F238E27FC236}">
                <a16:creationId xmlns:a16="http://schemas.microsoft.com/office/drawing/2014/main" id="{174FCF03-AABA-48C2-82FF-811A461E0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6122" y="1952536"/>
            <a:ext cx="831865" cy="95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oogle Shape;341;p42">
            <a:extLst>
              <a:ext uri="{FF2B5EF4-FFF2-40B4-BE49-F238E27FC236}">
                <a16:creationId xmlns:a16="http://schemas.microsoft.com/office/drawing/2014/main" id="{F8A20ABA-9683-4E60-AF56-CE6695267BB5}"/>
              </a:ext>
            </a:extLst>
          </p:cNvPr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972" y="4161813"/>
            <a:ext cx="1540249" cy="68480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767;p72">
            <a:extLst>
              <a:ext uri="{FF2B5EF4-FFF2-40B4-BE49-F238E27FC236}">
                <a16:creationId xmlns:a16="http://schemas.microsoft.com/office/drawing/2014/main" id="{5288E206-BDFA-4B13-87BC-897C262382DD}"/>
              </a:ext>
            </a:extLst>
          </p:cNvPr>
          <p:cNvSpPr/>
          <p:nvPr/>
        </p:nvSpPr>
        <p:spPr>
          <a:xfrm>
            <a:off x="648010" y="2586865"/>
            <a:ext cx="2513979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articulación y coordinación interinstitucional 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4040" y="2153491"/>
            <a:ext cx="983331" cy="107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199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81"/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81"/>
          <p:cNvSpPr txBox="1">
            <a:spLocks noGrp="1"/>
          </p:cNvSpPr>
          <p:nvPr>
            <p:ph type="title"/>
          </p:nvPr>
        </p:nvSpPr>
        <p:spPr>
          <a:xfrm>
            <a:off x="3977801" y="0"/>
            <a:ext cx="8015332" cy="1109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00" tIns="45700" rIns="91400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s-CO" sz="2400" b="1" i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Impulso al Proceso de Identificación de Cadáveres en Condición de  no Identificados en Colombia.</a:t>
            </a:r>
            <a:endParaRPr sz="2400" b="1" i="1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3" name="Google Shape;833;p8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2261" y="2341314"/>
            <a:ext cx="3568000" cy="25170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767;p72">
            <a:extLst>
              <a:ext uri="{FF2B5EF4-FFF2-40B4-BE49-F238E27FC236}">
                <a16:creationId xmlns:a16="http://schemas.microsoft.com/office/drawing/2014/main" id="{AFEBC7A7-0CD9-4224-BFD5-5AA5E236BE9D}"/>
              </a:ext>
            </a:extLst>
          </p:cNvPr>
          <p:cNvSpPr/>
          <p:nvPr/>
        </p:nvSpPr>
        <p:spPr>
          <a:xfrm>
            <a:off x="492227" y="3115274"/>
            <a:ext cx="2513979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articulación y coordinación interinstitucional 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268;p38">
            <a:extLst>
              <a:ext uri="{FF2B5EF4-FFF2-40B4-BE49-F238E27FC236}">
                <a16:creationId xmlns:a16="http://schemas.microsoft.com/office/drawing/2014/main" id="{5DE9CE5C-BC6B-4601-BF17-F47920C33076}"/>
              </a:ext>
            </a:extLst>
          </p:cNvPr>
          <p:cNvSpPr/>
          <p:nvPr/>
        </p:nvSpPr>
        <p:spPr>
          <a:xfrm>
            <a:off x="423706" y="5159039"/>
            <a:ext cx="2623113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2133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Identificación, Entrega Digna y Reencuentro</a:t>
            </a:r>
          </a:p>
        </p:txBody>
      </p:sp>
      <p:graphicFrame>
        <p:nvGraphicFramePr>
          <p:cNvPr id="10" name="Google Shape;855;p83">
            <a:extLst>
              <a:ext uri="{FF2B5EF4-FFF2-40B4-BE49-F238E27FC236}">
                <a16:creationId xmlns:a16="http://schemas.microsoft.com/office/drawing/2014/main" id="{36AD4DA6-5259-4708-99FD-405BA3A885AE}"/>
              </a:ext>
            </a:extLst>
          </p:cNvPr>
          <p:cNvGraphicFramePr/>
          <p:nvPr>
            <p:extLst/>
          </p:nvPr>
        </p:nvGraphicFramePr>
        <p:xfrm>
          <a:off x="7354090" y="1363126"/>
          <a:ext cx="4717837" cy="47882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86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b="1" u="none" strike="noStrike" cap="none">
                          <a:solidFill>
                            <a:srgbClr val="799FA5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Nombre de la regional - </a:t>
                      </a:r>
                      <a:endParaRPr sz="1300" b="1" u="none" strike="noStrike" cap="none">
                        <a:solidFill>
                          <a:srgbClr val="799FA5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b="1" u="none" strike="noStrike" cap="none">
                          <a:solidFill>
                            <a:srgbClr val="799FA5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Nombre del Departamento </a:t>
                      </a:r>
                      <a:endParaRPr sz="1300" b="1" u="none" strike="noStrike" cap="none">
                        <a:solidFill>
                          <a:srgbClr val="799FA5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b="1" u="none" strike="noStrike" cap="none">
                          <a:solidFill>
                            <a:srgbClr val="799FA5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de los casos</a:t>
                      </a:r>
                      <a:endParaRPr sz="1300" b="1" u="none" strike="noStrike" cap="none">
                        <a:solidFill>
                          <a:srgbClr val="799FA5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9CA2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b="1" u="none" strike="noStrike" cap="none">
                          <a:solidFill>
                            <a:srgbClr val="799FA5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casos ingresados </a:t>
                      </a:r>
                      <a:endParaRPr sz="1300" b="1" u="none" strike="noStrike" cap="none">
                        <a:solidFill>
                          <a:srgbClr val="799FA5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b="1" u="none" strike="noStrike" cap="none">
                          <a:solidFill>
                            <a:srgbClr val="799FA5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al instrumento de recolección UBPD </a:t>
                      </a:r>
                      <a:endParaRPr sz="1300" b="1" u="none" strike="noStrike" cap="none">
                        <a:solidFill>
                          <a:srgbClr val="799FA5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9CA2">
                        <a:alpha val="2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b="1" u="none" strike="noStrike" cap="none">
                          <a:solidFill>
                            <a:srgbClr val="799FA5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de casos  ingresados</a:t>
                      </a:r>
                      <a:endParaRPr sz="1300" b="1" u="none" strike="noStrike" cap="none">
                        <a:solidFill>
                          <a:srgbClr val="799FA5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b="1" u="none" strike="noStrike" cap="none">
                          <a:solidFill>
                            <a:srgbClr val="799FA5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al SIRDEC </a:t>
                      </a:r>
                      <a:endParaRPr sz="1300" b="1" u="none" strike="noStrike" cap="none">
                        <a:solidFill>
                          <a:srgbClr val="799FA5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39CA2">
                        <a:alpha val="2470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8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300" i="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Suroccidente-Nariño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 Narrow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605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439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39CA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7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300" u="none" strike="noStrike" cap="none" dirty="0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Nororiente-Norte de Santander </a:t>
                      </a:r>
                      <a:endParaRPr sz="1300" u="none" strike="noStrike" cap="none" dirty="0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300" u="none" strike="noStrike" cap="none" dirty="0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y Santander</a:t>
                      </a:r>
                      <a:endParaRPr sz="1300" u="none" strike="noStrike" cap="none" dirty="0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2.769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1.559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8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Bogotá- Bogotá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715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289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7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Sur -  Huila, Putumayo y Tolima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926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341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8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Norte - Atlántico. 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795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428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8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Occidente - Risaralda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745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707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772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Oriente -Meta, Boyacá, C/marca. 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Vichada, Casanare 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750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713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58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Noroccidente - Antioquia 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761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300" u="none" strike="noStrike" cap="none">
                          <a:solidFill>
                            <a:srgbClr val="666666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654</a:t>
                      </a:r>
                      <a:endParaRPr sz="1300" u="none" strike="noStrike" cap="none">
                        <a:solidFill>
                          <a:srgbClr val="666666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0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s-CO" sz="16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Total </a:t>
                      </a:r>
                      <a:endParaRPr sz="1600" b="1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600" b="1" u="none" strike="noStrike" cap="non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8.066</a:t>
                      </a:r>
                      <a:endParaRPr sz="1600" b="1" u="none" strike="noStrike" cap="none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600" b="1" u="none" strike="noStrike" cap="none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5.130</a:t>
                      </a:r>
                      <a:endParaRPr sz="1600" b="1" u="none" strike="noStrike" cap="none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67" marR="91467" marT="45733" marB="45733" anchor="ctr">
                    <a:lnL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181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80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5"/>
          <p:cNvSpPr/>
          <p:nvPr/>
        </p:nvSpPr>
        <p:spPr>
          <a:xfrm>
            <a:off x="495448" y="2785165"/>
            <a:ext cx="24668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-CO" sz="2400" b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Objetivos Estratégicos</a:t>
            </a:r>
            <a:endParaRPr sz="2400" dirty="0">
              <a:solidFill>
                <a:srgbClr val="9181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55"/>
          <p:cNvSpPr/>
          <p:nvPr/>
        </p:nvSpPr>
        <p:spPr>
          <a:xfrm>
            <a:off x="4281800" y="1902233"/>
            <a:ext cx="7196400" cy="3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Google Shape;381;p47">
            <a:extLst>
              <a:ext uri="{FF2B5EF4-FFF2-40B4-BE49-F238E27FC236}">
                <a16:creationId xmlns:a16="http://schemas.microsoft.com/office/drawing/2014/main" id="{B5F4F2E6-F6AC-47E7-9A24-26E6F3BC898E}"/>
              </a:ext>
            </a:extLst>
          </p:cNvPr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r>
              <a:rPr lang="es-MX" sz="24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Aportes de la Comunidad Internacional </a:t>
            </a:r>
          </a:p>
          <a:p>
            <a:pPr algn="ctr">
              <a:buClr>
                <a:srgbClr val="000000"/>
              </a:buClr>
              <a:buSzPts val="1350"/>
            </a:pPr>
            <a:r>
              <a:rPr lang="es-MX" sz="24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</a:t>
            </a:r>
            <a:endParaRPr sz="2400" b="1" i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50877" y="533954"/>
            <a:ext cx="765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ts val="1500"/>
            </a:pPr>
            <a:r>
              <a:rPr lang="es-CO" sz="2800" b="1" i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</a:rPr>
              <a:t>Convenios y acuerdos para la asistencia técnica</a:t>
            </a:r>
          </a:p>
        </p:txBody>
      </p:sp>
      <p:pic>
        <p:nvPicPr>
          <p:cNvPr id="3074" name="Picture 2" descr="Resultado de imagen de FAF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4230" y="1672798"/>
            <a:ext cx="3583350" cy="17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Resultado de imagen de FAF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82" name="Picture 10" descr="Resultado de imagen de ICMP Colombi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781" y="4083146"/>
            <a:ext cx="3821547" cy="191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103347" y="4272183"/>
            <a:ext cx="3904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/>
              <a:t>Fundación de Antropología Forense de Guatemala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O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/>
              <a:t>Comisión Internacional de Personas Desaparecidas –ICMP-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r>
              <a:rPr lang="es-CO" dirty="0"/>
              <a:t>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650877" y="1902233"/>
            <a:ext cx="4553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/>
              <a:t>Comité Internacional de la Cruz Roja CICR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O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dirty="0"/>
              <a:t>Oficina del Alto Comisionado para los Derechos Humanos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O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15063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92"/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object 51">
            <a:extLst>
              <a:ext uri="{FF2B5EF4-FFF2-40B4-BE49-F238E27FC236}">
                <a16:creationId xmlns:a16="http://schemas.microsoft.com/office/drawing/2014/main" id="{D2A7470F-9D10-4233-9465-F062992DA5A4}"/>
              </a:ext>
            </a:extLst>
          </p:cNvPr>
          <p:cNvSpPr/>
          <p:nvPr/>
        </p:nvSpPr>
        <p:spPr>
          <a:xfrm>
            <a:off x="5818215" y="281293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1" y="13"/>
                </a:move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67">
              <a:latin typeface="Arial Narrow" panose="020B0606020202030204" pitchFamily="34" charset="0"/>
            </a:endParaRPr>
          </a:p>
        </p:txBody>
      </p:sp>
      <p:sp>
        <p:nvSpPr>
          <p:cNvPr id="39" name="object 55">
            <a:extLst>
              <a:ext uri="{FF2B5EF4-FFF2-40B4-BE49-F238E27FC236}">
                <a16:creationId xmlns:a16="http://schemas.microsoft.com/office/drawing/2014/main" id="{9A0CACCD-615F-4F47-9D00-331250AC4D4E}"/>
              </a:ext>
            </a:extLst>
          </p:cNvPr>
          <p:cNvSpPr/>
          <p:nvPr/>
        </p:nvSpPr>
        <p:spPr>
          <a:xfrm>
            <a:off x="5846433" y="378875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5" y="13"/>
                </a:move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67">
              <a:latin typeface="Arial Narrow" panose="020B060602020203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68DB6C5-C605-4C5A-AB2B-10C254BF6DF6}"/>
              </a:ext>
            </a:extLst>
          </p:cNvPr>
          <p:cNvSpPr txBox="1"/>
          <p:nvPr/>
        </p:nvSpPr>
        <p:spPr>
          <a:xfrm>
            <a:off x="3780858" y="787809"/>
            <a:ext cx="38480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Mesas de trabajo interdisciplinarias con el INMLCF y FGN para el desarrollo de procedimientos para la recepción de cuerpos y elementos asociados, recuperados en un contexto extrajudicial y humanitario por parte de la UBPD</a:t>
            </a:r>
            <a:r>
              <a:rPr lang="es-CO" sz="2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r>
              <a:rPr lang="es-CO" sz="2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AA7C0D1-9A70-48B1-ACF6-B253B30FA663}"/>
              </a:ext>
            </a:extLst>
          </p:cNvPr>
          <p:cNvSpPr txBox="1"/>
          <p:nvPr/>
        </p:nvSpPr>
        <p:spPr>
          <a:xfrm>
            <a:off x="3734363" y="4614184"/>
            <a:ext cx="7811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 han entregado</a:t>
            </a:r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59 cuerpos </a:t>
            </a:r>
            <a:r>
              <a:rPr lang="es-MX" sz="24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esqueletizados</a:t>
            </a:r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recuperados del laboratorio de antropología forense de la Universidad de Antioquia en el marco de las </a:t>
            </a:r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medidas cautelares con la JEP</a:t>
            </a: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6" name="Google Shape;927;p92">
            <a:extLst>
              <a:ext uri="{FF2B5EF4-FFF2-40B4-BE49-F238E27FC236}">
                <a16:creationId xmlns:a16="http://schemas.microsoft.com/office/drawing/2014/main" id="{C2EC42A9-E00A-46ED-A82C-A15F490C6035}"/>
              </a:ext>
            </a:extLst>
          </p:cNvPr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767;p72">
            <a:extLst>
              <a:ext uri="{FF2B5EF4-FFF2-40B4-BE49-F238E27FC236}">
                <a16:creationId xmlns:a16="http://schemas.microsoft.com/office/drawing/2014/main" id="{31FA1005-4940-49D5-A589-1A35A88EE049}"/>
              </a:ext>
            </a:extLst>
          </p:cNvPr>
          <p:cNvSpPr/>
          <p:nvPr/>
        </p:nvSpPr>
        <p:spPr>
          <a:xfrm>
            <a:off x="527011" y="2812935"/>
            <a:ext cx="2513979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articulación y coordinación interinstitucional 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68;p38">
            <a:extLst>
              <a:ext uri="{FF2B5EF4-FFF2-40B4-BE49-F238E27FC236}">
                <a16:creationId xmlns:a16="http://schemas.microsoft.com/office/drawing/2014/main" id="{FB795405-A821-4054-BB0C-A335D393731B}"/>
              </a:ext>
            </a:extLst>
          </p:cNvPr>
          <p:cNvSpPr/>
          <p:nvPr/>
        </p:nvSpPr>
        <p:spPr>
          <a:xfrm>
            <a:off x="591319" y="4614184"/>
            <a:ext cx="2623113" cy="90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2133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Identificación, Entrega Digna  y Reencuentro</a:t>
            </a: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CB1A7893-6336-4BEA-B2A4-3A6A43527BC5}"/>
              </a:ext>
            </a:extLst>
          </p:cNvPr>
          <p:cNvSpPr/>
          <p:nvPr/>
        </p:nvSpPr>
        <p:spPr>
          <a:xfrm>
            <a:off x="8134177" y="682828"/>
            <a:ext cx="3102094" cy="352130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54940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9"/>
          <p:cNvSpPr/>
          <p:nvPr/>
        </p:nvSpPr>
        <p:spPr>
          <a:xfrm>
            <a:off x="5047" y="0"/>
            <a:ext cx="3601141" cy="6858000"/>
          </a:xfrm>
          <a:prstGeom prst="rect">
            <a:avLst/>
          </a:prstGeom>
          <a:solidFill>
            <a:srgbClr val="8A7EAE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767;p72">
            <a:extLst>
              <a:ext uri="{FF2B5EF4-FFF2-40B4-BE49-F238E27FC236}">
                <a16:creationId xmlns:a16="http://schemas.microsoft.com/office/drawing/2014/main" id="{FB1FFEF0-4AEF-4CEA-98C3-B0076A3C29AC}"/>
              </a:ext>
            </a:extLst>
          </p:cNvPr>
          <p:cNvSpPr/>
          <p:nvPr/>
        </p:nvSpPr>
        <p:spPr>
          <a:xfrm>
            <a:off x="548627" y="1827176"/>
            <a:ext cx="2513979" cy="231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articulación y coordinación interinstitucional 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" name="Google Shape;268;p38">
            <a:extLst>
              <a:ext uri="{FF2B5EF4-FFF2-40B4-BE49-F238E27FC236}">
                <a16:creationId xmlns:a16="http://schemas.microsoft.com/office/drawing/2014/main" id="{B4B99B85-FDD9-410D-A33B-6F498823D79A}"/>
              </a:ext>
            </a:extLst>
          </p:cNvPr>
          <p:cNvSpPr/>
          <p:nvPr/>
        </p:nvSpPr>
        <p:spPr>
          <a:xfrm>
            <a:off x="389552" y="4957175"/>
            <a:ext cx="2623113" cy="101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O" sz="2133" b="1" i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Identificación, Entrega Digna y Reencuentro</a:t>
            </a: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700B7E54-4AE9-4989-A030-0F6E5E205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8960878"/>
              </p:ext>
            </p:extLst>
          </p:nvPr>
        </p:nvGraphicFramePr>
        <p:xfrm>
          <a:off x="3397170" y="447785"/>
          <a:ext cx="8837564" cy="5671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Google Shape;268;p38">
            <a:extLst>
              <a:ext uri="{FF2B5EF4-FFF2-40B4-BE49-F238E27FC236}">
                <a16:creationId xmlns:a16="http://schemas.microsoft.com/office/drawing/2014/main" id="{74AE337D-5D93-4AB5-BAFE-1BE2863319B8}"/>
              </a:ext>
            </a:extLst>
          </p:cNvPr>
          <p:cNvSpPr/>
          <p:nvPr/>
        </p:nvSpPr>
        <p:spPr>
          <a:xfrm>
            <a:off x="4047150" y="106220"/>
            <a:ext cx="5484308" cy="101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es-CO" sz="2667" b="1" i="1" dirty="0">
                <a:solidFill>
                  <a:srgbClr val="8A7EAE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>Entregas dignas</a:t>
            </a:r>
          </a:p>
        </p:txBody>
      </p:sp>
    </p:spTree>
    <p:extLst>
      <p:ext uri="{BB962C8B-B14F-4D97-AF65-F5344CB8AC3E}">
        <p14:creationId xmlns:p14="http://schemas.microsoft.com/office/powerpoint/2010/main" val="1328239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92"/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929;p92">
            <a:extLst>
              <a:ext uri="{FF2B5EF4-FFF2-40B4-BE49-F238E27FC236}">
                <a16:creationId xmlns:a16="http://schemas.microsoft.com/office/drawing/2014/main" id="{C0636F4B-1B06-4D84-92B7-488188C74D3D}"/>
              </a:ext>
            </a:extLst>
          </p:cNvPr>
          <p:cNvSpPr txBox="1"/>
          <p:nvPr/>
        </p:nvSpPr>
        <p:spPr>
          <a:xfrm>
            <a:off x="4080752" y="152778"/>
            <a:ext cx="5726545" cy="62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s-CO"/>
            </a:defPPr>
            <a:lvl1pPr>
              <a:buClr>
                <a:srgbClr val="000000"/>
              </a:buClr>
              <a:buSzPts val="1200"/>
              <a:defRPr sz="2667" b="1" i="1">
                <a:solidFill>
                  <a:srgbClr val="8A7EAE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defRPr>
            </a:lvl1pPr>
          </a:lstStyle>
          <a:p>
            <a:r>
              <a:rPr lang="es-CO" dirty="0">
                <a:sym typeface="Times New Roman"/>
              </a:rPr>
              <a:t>Articulación</a:t>
            </a:r>
            <a:r>
              <a:rPr lang="en-US" dirty="0">
                <a:sym typeface="Times New Roman"/>
              </a:rPr>
              <a:t> con el SIVJRNR</a:t>
            </a:r>
            <a:endParaRPr dirty="0">
              <a:sym typeface="Times New Roman"/>
            </a:endParaRPr>
          </a:p>
        </p:txBody>
      </p:sp>
      <p:sp>
        <p:nvSpPr>
          <p:cNvPr id="6" name="Google Shape;767;p72">
            <a:extLst>
              <a:ext uri="{FF2B5EF4-FFF2-40B4-BE49-F238E27FC236}">
                <a16:creationId xmlns:a16="http://schemas.microsoft.com/office/drawing/2014/main" id="{423CEDF5-E7EB-4363-85AB-26345007ABC9}"/>
              </a:ext>
            </a:extLst>
          </p:cNvPr>
          <p:cNvSpPr/>
          <p:nvPr/>
        </p:nvSpPr>
        <p:spPr>
          <a:xfrm>
            <a:off x="536844" y="4928098"/>
            <a:ext cx="2494313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>
              <a:buSzPts val="20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articulación y coordinación interinstitucional 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81916927"/>
              </p:ext>
            </p:extLst>
          </p:nvPr>
        </p:nvGraphicFramePr>
        <p:xfrm>
          <a:off x="3908963" y="933627"/>
          <a:ext cx="7842747" cy="572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3414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7"/>
          <p:cNvSpPr/>
          <p:nvPr/>
        </p:nvSpPr>
        <p:spPr>
          <a:xfrm>
            <a:off x="1" y="-30997"/>
            <a:ext cx="3568000" cy="6898233"/>
          </a:xfrm>
          <a:prstGeom prst="rect">
            <a:avLst/>
          </a:prstGeom>
          <a:solidFill>
            <a:srgbClr val="8A7EA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7"/>
          <p:cNvSpPr txBox="1"/>
          <p:nvPr/>
        </p:nvSpPr>
        <p:spPr>
          <a:xfrm>
            <a:off x="512933" y="806600"/>
            <a:ext cx="26052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" name="Google Shape;929;p92">
            <a:extLst>
              <a:ext uri="{FF2B5EF4-FFF2-40B4-BE49-F238E27FC236}">
                <a16:creationId xmlns:a16="http://schemas.microsoft.com/office/drawing/2014/main" id="{310C05B8-6073-48AA-AF34-2A7EC4CFA275}"/>
              </a:ext>
            </a:extLst>
          </p:cNvPr>
          <p:cNvSpPr txBox="1"/>
          <p:nvPr/>
        </p:nvSpPr>
        <p:spPr>
          <a:xfrm>
            <a:off x="481401" y="3296310"/>
            <a:ext cx="2605200" cy="1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>
              <a:buSzPts val="18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comunicaciones y pedagogía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2355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7"/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7"/>
          <p:cNvSpPr txBox="1"/>
          <p:nvPr/>
        </p:nvSpPr>
        <p:spPr>
          <a:xfrm>
            <a:off x="512933" y="806600"/>
            <a:ext cx="26052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" name="Google Shape;929;p92">
            <a:extLst>
              <a:ext uri="{FF2B5EF4-FFF2-40B4-BE49-F238E27FC236}">
                <a16:creationId xmlns:a16="http://schemas.microsoft.com/office/drawing/2014/main" id="{310C05B8-6073-48AA-AF34-2A7EC4CFA275}"/>
              </a:ext>
            </a:extLst>
          </p:cNvPr>
          <p:cNvSpPr txBox="1"/>
          <p:nvPr/>
        </p:nvSpPr>
        <p:spPr>
          <a:xfrm>
            <a:off x="512933" y="4778529"/>
            <a:ext cx="2402201" cy="1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>
              <a:buSzPts val="18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comunicaciones y pedagogía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29;p92">
            <a:extLst>
              <a:ext uri="{FF2B5EF4-FFF2-40B4-BE49-F238E27FC236}">
                <a16:creationId xmlns:a16="http://schemas.microsoft.com/office/drawing/2014/main" id="{22D71FED-89EC-4F1A-9E5B-6FB132C925E1}"/>
              </a:ext>
            </a:extLst>
          </p:cNvPr>
          <p:cNvSpPr txBox="1"/>
          <p:nvPr/>
        </p:nvSpPr>
        <p:spPr>
          <a:xfrm>
            <a:off x="3871179" y="200528"/>
            <a:ext cx="6001241" cy="60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s-CO"/>
            </a:defPPr>
            <a:lvl1pPr>
              <a:buClr>
                <a:srgbClr val="000000"/>
              </a:buClr>
              <a:buSzPts val="1200"/>
              <a:defRPr sz="2667" b="1" i="1">
                <a:solidFill>
                  <a:srgbClr val="8A7EAE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defRPr>
            </a:lvl1pPr>
          </a:lstStyle>
          <a:p>
            <a:r>
              <a:rPr lang="es-CO" dirty="0">
                <a:sym typeface="Times New Roman"/>
              </a:rPr>
              <a:t>Círculo de Saberes Creativos</a:t>
            </a:r>
            <a:endParaRPr dirty="0">
              <a:sym typeface="Times New Roman"/>
            </a:endParaRPr>
          </a:p>
        </p:txBody>
      </p:sp>
      <p:pic>
        <p:nvPicPr>
          <p:cNvPr id="2050" name="Picture 2" descr="La imagen puede contener: una o varias personas">
            <a:extLst>
              <a:ext uri="{FF2B5EF4-FFF2-40B4-BE49-F238E27FC236}">
                <a16:creationId xmlns:a16="http://schemas.microsoft.com/office/drawing/2014/main" id="{F01B6A17-73E0-41F7-8EE0-2C7AD8653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3502" y="1402035"/>
            <a:ext cx="3342478" cy="25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D642CB13-CAB7-44BD-B036-E00D51026C38}"/>
              </a:ext>
            </a:extLst>
          </p:cNvPr>
          <p:cNvSpPr/>
          <p:nvPr/>
        </p:nvSpPr>
        <p:spPr>
          <a:xfrm>
            <a:off x="4006904" y="5233281"/>
            <a:ext cx="7647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En el proceso, los participantes construyen historias colectivas de búsqueda que quedan consignadas en diferentes producciones artísticas y audiovisuales. 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8C5AEB99-AA20-4A5B-896C-998D8B18E8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525208"/>
              </p:ext>
            </p:extLst>
          </p:nvPr>
        </p:nvGraphicFramePr>
        <p:xfrm>
          <a:off x="3319812" y="1244088"/>
          <a:ext cx="5421291" cy="374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446575" y="3974251"/>
            <a:ext cx="367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i="1" dirty="0">
                <a:solidFill>
                  <a:srgbClr val="8A7EAE"/>
                </a:solidFill>
                <a:latin typeface="Arial Narrow" panose="020B0606020202030204" pitchFamily="34" charset="0"/>
              </a:rPr>
              <a:t>Nominación al Premio India Catalina 2020</a:t>
            </a:r>
            <a:r>
              <a:rPr lang="es-CO" i="1" dirty="0">
                <a:solidFill>
                  <a:srgbClr val="8A7EAE"/>
                </a:solidFill>
                <a:latin typeface="Arial Narrow" panose="020B0606020202030204" pitchFamily="34" charset="0"/>
              </a:rPr>
              <a:t>: </a:t>
            </a:r>
          </a:p>
          <a:p>
            <a:pPr algn="ctr"/>
            <a:r>
              <a:rPr lang="es-CO" i="1" dirty="0">
                <a:solidFill>
                  <a:srgbClr val="8A7EAE"/>
                </a:solidFill>
                <a:latin typeface="Arial Narrow" panose="020B0606020202030204" pitchFamily="34" charset="0"/>
              </a:rPr>
              <a:t>Mejor Producción de Inclusión Social </a:t>
            </a:r>
          </a:p>
        </p:txBody>
      </p:sp>
    </p:spTree>
    <p:extLst>
      <p:ext uri="{BB962C8B-B14F-4D97-AF65-F5344CB8AC3E}">
        <p14:creationId xmlns:p14="http://schemas.microsoft.com/office/powerpoint/2010/main" val="2913964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7"/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7"/>
          <p:cNvSpPr txBox="1"/>
          <p:nvPr/>
        </p:nvSpPr>
        <p:spPr>
          <a:xfrm>
            <a:off x="512933" y="806600"/>
            <a:ext cx="26052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867" b="1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" name="Google Shape;929;p92">
            <a:extLst>
              <a:ext uri="{FF2B5EF4-FFF2-40B4-BE49-F238E27FC236}">
                <a16:creationId xmlns:a16="http://schemas.microsoft.com/office/drawing/2014/main" id="{310C05B8-6073-48AA-AF34-2A7EC4CFA275}"/>
              </a:ext>
            </a:extLst>
          </p:cNvPr>
          <p:cNvSpPr txBox="1"/>
          <p:nvPr/>
        </p:nvSpPr>
        <p:spPr>
          <a:xfrm>
            <a:off x="689588" y="4494595"/>
            <a:ext cx="2276648" cy="14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>
              <a:buSzPts val="1800"/>
            </a:pPr>
            <a:r>
              <a:rPr lang="es-MX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comunicaciones y pedagogía</a:t>
            </a:r>
            <a:endParaRPr sz="2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928;p92">
            <a:extLst>
              <a:ext uri="{FF2B5EF4-FFF2-40B4-BE49-F238E27FC236}">
                <a16:creationId xmlns:a16="http://schemas.microsoft.com/office/drawing/2014/main" id="{12F148E5-4718-458A-B688-3050580D7C7C}"/>
              </a:ext>
            </a:extLst>
          </p:cNvPr>
          <p:cNvSpPr txBox="1"/>
          <p:nvPr/>
        </p:nvSpPr>
        <p:spPr>
          <a:xfrm>
            <a:off x="3697812" y="2175828"/>
            <a:ext cx="3733033" cy="387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800" rIns="0" bIns="0" anchor="t" anchorCtr="0">
            <a:noAutofit/>
          </a:bodyPr>
          <a:lstStyle/>
          <a:p>
            <a:pPr algn="just"/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*Serie Documental “La Búsqueda es Contigo”: A través de las voces de mujeres, hombres, niños, adultos mayores y jóvenes, provenientes de 21 ciudades del país se destacan sus saberes y se articulan con el conocimiento técnico y científico de la UBPD.  </a:t>
            </a:r>
          </a:p>
        </p:txBody>
      </p:sp>
      <p:sp>
        <p:nvSpPr>
          <p:cNvPr id="9" name="Google Shape;929;p92">
            <a:extLst>
              <a:ext uri="{FF2B5EF4-FFF2-40B4-BE49-F238E27FC236}">
                <a16:creationId xmlns:a16="http://schemas.microsoft.com/office/drawing/2014/main" id="{22D71FED-89EC-4F1A-9E5B-6FB132C925E1}"/>
              </a:ext>
            </a:extLst>
          </p:cNvPr>
          <p:cNvSpPr txBox="1"/>
          <p:nvPr/>
        </p:nvSpPr>
        <p:spPr>
          <a:xfrm>
            <a:off x="3360086" y="1442578"/>
            <a:ext cx="4200571" cy="53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>
              <a:buSzPts val="1800"/>
            </a:pP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Búsqueda es contigo </a:t>
            </a:r>
            <a:endParaRPr sz="2400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77F5EFB-EFEB-4642-A7B8-7EF534151F1E}"/>
              </a:ext>
            </a:extLst>
          </p:cNvPr>
          <p:cNvSpPr/>
          <p:nvPr/>
        </p:nvSpPr>
        <p:spPr>
          <a:xfrm>
            <a:off x="8220931" y="1858738"/>
            <a:ext cx="38772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Producción del manual “Pistas para narrar la desaparición y la búsqueda de personas - Diálogos con la ausencia”, una guía hecha por periodistas que han abordado la desaparición, cuya edición estuvo a cargo de María Teresa </a:t>
            </a:r>
            <a:r>
              <a:rPr lang="es-MX" sz="1600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Ronderos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, una de las periodistas más prestigiosas del país.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Google Shape;929;p92">
            <a:extLst>
              <a:ext uri="{FF2B5EF4-FFF2-40B4-BE49-F238E27FC236}">
                <a16:creationId xmlns:a16="http://schemas.microsoft.com/office/drawing/2014/main" id="{08F143EE-98BB-4F31-80A0-47E2BAB8A37D}"/>
              </a:ext>
            </a:extLst>
          </p:cNvPr>
          <p:cNvSpPr txBox="1"/>
          <p:nvPr/>
        </p:nvSpPr>
        <p:spPr>
          <a:xfrm>
            <a:off x="8042569" y="1340729"/>
            <a:ext cx="4055655" cy="54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>
              <a:buSzPts val="1800"/>
            </a:pP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Pistas para Narrar</a:t>
            </a:r>
            <a:endParaRPr sz="2400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Picture 2" descr="Resultado de imagen de pistas para narrar desaparecido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5007" y="3791089"/>
            <a:ext cx="3729139" cy="9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8935" y="3791091"/>
            <a:ext cx="3963373" cy="935665"/>
          </a:xfrm>
          <a:prstGeom prst="rect">
            <a:avLst/>
          </a:prstGeom>
        </p:spPr>
      </p:pic>
      <p:sp>
        <p:nvSpPr>
          <p:cNvPr id="13" name="Google Shape;929;p92">
            <a:extLst>
              <a:ext uri="{FF2B5EF4-FFF2-40B4-BE49-F238E27FC236}">
                <a16:creationId xmlns:a16="http://schemas.microsoft.com/office/drawing/2014/main" id="{25B5072C-FBE3-4FAF-9C09-F5A80B7891F3}"/>
              </a:ext>
            </a:extLst>
          </p:cNvPr>
          <p:cNvSpPr txBox="1"/>
          <p:nvPr/>
        </p:nvSpPr>
        <p:spPr>
          <a:xfrm>
            <a:off x="3568003" y="75468"/>
            <a:ext cx="8623997" cy="114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>
              <a:defRPr lang="es-CO"/>
            </a:defPPr>
            <a:lvl1pPr>
              <a:buClr>
                <a:srgbClr val="000000"/>
              </a:buClr>
              <a:buSzPts val="1200"/>
              <a:defRPr sz="2667" b="1" i="1">
                <a:solidFill>
                  <a:srgbClr val="8A7EAE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</a:defRPr>
            </a:lvl1pPr>
          </a:lstStyle>
          <a:p>
            <a:r>
              <a:rPr lang="es-CO" dirty="0">
                <a:sym typeface="Times New Roman"/>
              </a:rPr>
              <a:t>Piezas de comunicación y de pedagogía difundidas a nivel territorial y nacional </a:t>
            </a:r>
            <a:endParaRPr dirty="0">
              <a:sym typeface="Times New Roman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06BED22-5E7F-4F51-A816-F9F119FA330F}"/>
              </a:ext>
            </a:extLst>
          </p:cNvPr>
          <p:cNvSpPr/>
          <p:nvPr/>
        </p:nvSpPr>
        <p:spPr>
          <a:xfrm>
            <a:off x="4917734" y="5076798"/>
            <a:ext cx="5924533" cy="830997"/>
          </a:xfrm>
          <a:prstGeom prst="rect">
            <a:avLst/>
          </a:prstGeom>
          <a:ln w="1270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Difusión de cuñas en radio nacional y comunitaria para fomentar la participación</a:t>
            </a:r>
          </a:p>
        </p:txBody>
      </p:sp>
    </p:spTree>
    <p:extLst>
      <p:ext uri="{BB962C8B-B14F-4D97-AF65-F5344CB8AC3E}">
        <p14:creationId xmlns:p14="http://schemas.microsoft.com/office/powerpoint/2010/main" val="610859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67"/>
          <p:cNvSpPr/>
          <p:nvPr/>
        </p:nvSpPr>
        <p:spPr>
          <a:xfrm>
            <a:off x="3065433" y="0"/>
            <a:ext cx="9126800" cy="6858000"/>
          </a:xfrm>
          <a:prstGeom prst="rect">
            <a:avLst/>
          </a:prstGeom>
          <a:solidFill>
            <a:srgbClr val="8A7EA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67"/>
          <p:cNvSpPr txBox="1"/>
          <p:nvPr/>
        </p:nvSpPr>
        <p:spPr>
          <a:xfrm>
            <a:off x="4144667" y="1847200"/>
            <a:ext cx="5379200" cy="31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4800"/>
            </a:pPr>
            <a:endParaRPr sz="6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000000"/>
              </a:buClr>
              <a:buSzPts val="4800"/>
            </a:pPr>
            <a:r>
              <a:rPr lang="es-CO" sz="6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 Estratégico 2020-2023</a:t>
            </a:r>
            <a:endParaRPr sz="64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3" name="Google Shape;693;p6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201" y="5345398"/>
            <a:ext cx="1273235" cy="100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00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59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5"/>
          <p:cNvSpPr/>
          <p:nvPr/>
        </p:nvSpPr>
        <p:spPr>
          <a:xfrm>
            <a:off x="495448" y="2785165"/>
            <a:ext cx="24668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-CO" sz="2400" b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Objetivos Estratégicos</a:t>
            </a:r>
            <a:endParaRPr sz="2400" dirty="0">
              <a:solidFill>
                <a:srgbClr val="9181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55"/>
          <p:cNvSpPr/>
          <p:nvPr/>
        </p:nvSpPr>
        <p:spPr>
          <a:xfrm>
            <a:off x="4281800" y="1902233"/>
            <a:ext cx="7196400" cy="3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43B9BD9-1F77-454E-905F-52AC12785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033916"/>
              </p:ext>
            </p:extLst>
          </p:nvPr>
        </p:nvGraphicFramePr>
        <p:xfrm>
          <a:off x="3945312" y="1313191"/>
          <a:ext cx="7821817" cy="519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Google Shape;381;p47">
            <a:extLst>
              <a:ext uri="{FF2B5EF4-FFF2-40B4-BE49-F238E27FC236}">
                <a16:creationId xmlns:a16="http://schemas.microsoft.com/office/drawing/2014/main" id="{B5F4F2E6-F6AC-47E7-9A24-26E6F3BC898E}"/>
              </a:ext>
            </a:extLst>
          </p:cNvPr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 lang="es-MX" sz="2400" b="1" i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buClr>
                <a:srgbClr val="000000"/>
              </a:buClr>
              <a:buSzPts val="1350"/>
            </a:pPr>
            <a:endParaRPr lang="es-MX" sz="2400" b="1" i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SzPts val="1350"/>
            </a:pPr>
            <a:endParaRPr lang="es-MX" sz="2400" b="1" i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buClr>
                <a:srgbClr val="000000"/>
              </a:buClr>
              <a:buSzPts val="1350"/>
            </a:pPr>
            <a:endParaRPr lang="es-MX" sz="2400" b="1" i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SzPts val="1350"/>
            </a:pPr>
            <a:r>
              <a:rPr lang="es-MX" sz="24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Planeación con un Enfoque Adaptativo </a:t>
            </a:r>
          </a:p>
          <a:p>
            <a:pPr algn="ctr">
              <a:buClr>
                <a:srgbClr val="000000"/>
              </a:buClr>
              <a:buSzPts val="1350"/>
            </a:pPr>
            <a:endParaRPr lang="es-MX" sz="2400" b="1" i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0000"/>
              </a:buClr>
              <a:buSzPts val="1350"/>
            </a:pPr>
            <a:endParaRPr lang="es-MX" sz="2400" b="1" i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>
              <a:buClr>
                <a:srgbClr val="000000"/>
              </a:buClr>
              <a:buSzPts val="1350"/>
            </a:pPr>
            <a:endParaRPr lang="es-MX" sz="2400" b="1" i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8A1E282-7633-4E49-A1AD-E96C84E117C3}"/>
              </a:ext>
            </a:extLst>
          </p:cNvPr>
          <p:cNvSpPr/>
          <p:nvPr/>
        </p:nvSpPr>
        <p:spPr>
          <a:xfrm>
            <a:off x="4281800" y="340962"/>
            <a:ext cx="7196399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350"/>
            </a:pPr>
            <a:r>
              <a:rPr lang="es-MX" sz="2667" b="1" i="1" dirty="0">
                <a:solidFill>
                  <a:srgbClr val="8A7E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Transformaciones Estratégicas</a:t>
            </a:r>
          </a:p>
        </p:txBody>
      </p:sp>
    </p:spTree>
    <p:extLst>
      <p:ext uri="{BB962C8B-B14F-4D97-AF65-F5344CB8AC3E}">
        <p14:creationId xmlns:p14="http://schemas.microsoft.com/office/powerpoint/2010/main" val="4186383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9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1"/>
            <a:ext cx="12320340" cy="6914148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95"/>
          <p:cNvSpPr txBox="1"/>
          <p:nvPr/>
        </p:nvSpPr>
        <p:spPr>
          <a:xfrm>
            <a:off x="3076845" y="2574782"/>
            <a:ext cx="6166645" cy="1764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8000"/>
            </a:pPr>
            <a:r>
              <a:rPr lang="es-CO" sz="10666" b="1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¡GRACIAS!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2" name="Google Shape;952;p9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0195" y="5321341"/>
            <a:ext cx="1392839" cy="1113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3" name="Google Shape;953;p95"/>
          <p:cNvCxnSpPr/>
          <p:nvPr/>
        </p:nvCxnSpPr>
        <p:spPr>
          <a:xfrm>
            <a:off x="5319141" y="5321341"/>
            <a:ext cx="0" cy="11134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4" name="Google Shape;954;p95"/>
          <p:cNvSpPr txBox="1"/>
          <p:nvPr/>
        </p:nvSpPr>
        <p:spPr>
          <a:xfrm>
            <a:off x="5470493" y="5406129"/>
            <a:ext cx="3625352" cy="94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s-CO" sz="1333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(+57 1) 3770607 – Av. Cl 40A NO. 13 – 09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000"/>
            </a:pPr>
            <a:r>
              <a:rPr lang="es-CO" sz="1333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Piso 20. Edificio UGI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000"/>
            </a:pPr>
            <a:r>
              <a:rPr lang="es-CO" sz="1333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www.ubpdbusquedadesaparecidos.co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000"/>
            </a:pPr>
            <a:r>
              <a:rPr lang="es-CO" sz="1333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servicioalciudadano@ubpdbusquedadesaparecidos.co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27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5"/>
          <p:cNvSpPr/>
          <p:nvPr/>
        </p:nvSpPr>
        <p:spPr>
          <a:xfrm>
            <a:off x="495448" y="2785165"/>
            <a:ext cx="24668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-CO" sz="2400" b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Objetivos Estratégicos</a:t>
            </a:r>
            <a:endParaRPr sz="2400" dirty="0">
              <a:solidFill>
                <a:srgbClr val="9181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55"/>
          <p:cNvSpPr/>
          <p:nvPr/>
        </p:nvSpPr>
        <p:spPr>
          <a:xfrm>
            <a:off x="4281800" y="1902233"/>
            <a:ext cx="7196400" cy="3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Google Shape;381;p47">
            <a:extLst>
              <a:ext uri="{FF2B5EF4-FFF2-40B4-BE49-F238E27FC236}">
                <a16:creationId xmlns:a16="http://schemas.microsoft.com/office/drawing/2014/main" id="{B5F4F2E6-F6AC-47E7-9A24-26E6F3BC898E}"/>
              </a:ext>
            </a:extLst>
          </p:cNvPr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r>
              <a:rPr lang="es-MX" sz="24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Aportes de la Comunidad Internacional a la UBPD</a:t>
            </a:r>
          </a:p>
          <a:p>
            <a:pPr algn="ctr">
              <a:buClr>
                <a:srgbClr val="000000"/>
              </a:buClr>
              <a:buSzPts val="1350"/>
            </a:pPr>
            <a:r>
              <a:rPr lang="es-MX" sz="24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</a:t>
            </a:r>
            <a:endParaRPr sz="2400" b="1" i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67262489-F606-4F9D-8A56-E7E9096B2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345245"/>
              </p:ext>
            </p:extLst>
          </p:nvPr>
        </p:nvGraphicFramePr>
        <p:xfrm>
          <a:off x="6082009" y="3429000"/>
          <a:ext cx="6048873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9234407" y="1671373"/>
            <a:ext cx="2665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-CO" sz="2000" i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</a:rPr>
              <a:t>Apoyo financiero canalizado a través de proyectos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629117" y="5190698"/>
            <a:ext cx="3405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solidFill>
                  <a:srgbClr val="8A7E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$ 4.423.931 USD 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576178"/>
              </p:ext>
            </p:extLst>
          </p:nvPr>
        </p:nvGraphicFramePr>
        <p:xfrm>
          <a:off x="3296244" y="97529"/>
          <a:ext cx="5743359" cy="347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716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5"/>
          <p:cNvSpPr/>
          <p:nvPr/>
        </p:nvSpPr>
        <p:spPr>
          <a:xfrm>
            <a:off x="495448" y="2785165"/>
            <a:ext cx="24668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-CO" sz="2400" b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Objetivos Estratégicos</a:t>
            </a:r>
            <a:endParaRPr sz="2400" dirty="0">
              <a:solidFill>
                <a:srgbClr val="9181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55"/>
          <p:cNvSpPr/>
          <p:nvPr/>
        </p:nvSpPr>
        <p:spPr>
          <a:xfrm>
            <a:off x="4281800" y="1902233"/>
            <a:ext cx="7196400" cy="3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Google Shape;381;p47">
            <a:extLst>
              <a:ext uri="{FF2B5EF4-FFF2-40B4-BE49-F238E27FC236}">
                <a16:creationId xmlns:a16="http://schemas.microsoft.com/office/drawing/2014/main" id="{B5F4F2E6-F6AC-47E7-9A24-26E6F3BC898E}"/>
              </a:ext>
            </a:extLst>
          </p:cNvPr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r>
              <a:rPr lang="es-MX" sz="24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Aportes de la Comunidad Internacional a la UBPD</a:t>
            </a:r>
          </a:p>
          <a:p>
            <a:pPr algn="ctr">
              <a:buClr>
                <a:srgbClr val="000000"/>
              </a:buClr>
              <a:buSzPts val="1350"/>
            </a:pPr>
            <a:r>
              <a:rPr lang="es-MX" sz="24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</a:t>
            </a:r>
            <a:endParaRPr sz="2400" b="1" i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75793" y="431339"/>
            <a:ext cx="7626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-CO" sz="2800" b="1" i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</a:rPr>
              <a:t>Distribución del apoyo de acuerdo a  estrategias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344505"/>
              </p:ext>
            </p:extLst>
          </p:nvPr>
        </p:nvGraphicFramePr>
        <p:xfrm>
          <a:off x="3924550" y="1224366"/>
          <a:ext cx="7978149" cy="5098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96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5"/>
          <p:cNvSpPr/>
          <p:nvPr/>
        </p:nvSpPr>
        <p:spPr>
          <a:xfrm>
            <a:off x="495448" y="2785165"/>
            <a:ext cx="2466800" cy="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-CO" sz="2400" b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Objetivos Estratégicos</a:t>
            </a:r>
            <a:endParaRPr sz="2400" dirty="0">
              <a:solidFill>
                <a:srgbClr val="9181B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55"/>
          <p:cNvSpPr/>
          <p:nvPr/>
        </p:nvSpPr>
        <p:spPr>
          <a:xfrm>
            <a:off x="4281800" y="1902233"/>
            <a:ext cx="7196400" cy="33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endParaRPr sz="1600"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" name="Google Shape;381;p47">
            <a:extLst>
              <a:ext uri="{FF2B5EF4-FFF2-40B4-BE49-F238E27FC236}">
                <a16:creationId xmlns:a16="http://schemas.microsoft.com/office/drawing/2014/main" id="{B5F4F2E6-F6AC-47E7-9A24-26E6F3BC898E}"/>
              </a:ext>
            </a:extLst>
          </p:cNvPr>
          <p:cNvSpPr/>
          <p:nvPr/>
        </p:nvSpPr>
        <p:spPr>
          <a:xfrm>
            <a:off x="1" y="0"/>
            <a:ext cx="3568000" cy="6858000"/>
          </a:xfrm>
          <a:prstGeom prst="rect">
            <a:avLst/>
          </a:prstGeom>
          <a:solidFill>
            <a:srgbClr val="8A7EA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r>
              <a:rPr lang="es-MX" sz="24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Aportes de la Comunidad Internacional </a:t>
            </a:r>
          </a:p>
          <a:p>
            <a:pPr algn="ctr">
              <a:buClr>
                <a:srgbClr val="000000"/>
              </a:buClr>
              <a:buSzPts val="1350"/>
            </a:pPr>
            <a:r>
              <a:rPr lang="es-MX" sz="2400" b="1" i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</a:t>
            </a:r>
            <a:endParaRPr sz="2400" b="1" i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64218" y="682789"/>
            <a:ext cx="6913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SzPts val="1500"/>
            </a:pPr>
            <a:r>
              <a:rPr lang="es-CO" sz="2400" b="1" i="1" dirty="0">
                <a:solidFill>
                  <a:srgbClr val="9181B2"/>
                </a:solidFill>
                <a:latin typeface="Times New Roman"/>
                <a:ea typeface="Times New Roman"/>
                <a:cs typeface="Times New Roman"/>
              </a:rPr>
              <a:t>Distribución del apoyo de acuerdo a  estrategias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7262489-F606-4F9D-8A56-E7E9096B2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592268"/>
              </p:ext>
            </p:extLst>
          </p:nvPr>
        </p:nvGraphicFramePr>
        <p:xfrm>
          <a:off x="4564218" y="1442447"/>
          <a:ext cx="7196400" cy="5028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628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71"/>
          <p:cNvSpPr/>
          <p:nvPr/>
        </p:nvSpPr>
        <p:spPr>
          <a:xfrm>
            <a:off x="0" y="0"/>
            <a:ext cx="3568000" cy="6858000"/>
          </a:xfrm>
          <a:prstGeom prst="rect">
            <a:avLst/>
          </a:prstGeom>
          <a:solidFill>
            <a:srgbClr val="8A7EAE"/>
          </a:solidFill>
          <a:ln w="25400" cap="flat" cmpd="sng">
            <a:solidFill>
              <a:srgbClr val="918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71"/>
          <p:cNvSpPr txBox="1">
            <a:spLocks noGrp="1"/>
          </p:cNvSpPr>
          <p:nvPr>
            <p:ph type="title"/>
          </p:nvPr>
        </p:nvSpPr>
        <p:spPr>
          <a:xfrm>
            <a:off x="520252" y="1445559"/>
            <a:ext cx="2527496" cy="39668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s-MX" sz="32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 de despliegue territorial</a:t>
            </a:r>
            <a:endParaRPr sz="20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1735130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72"/>
          <p:cNvSpPr/>
          <p:nvPr/>
        </p:nvSpPr>
        <p:spPr>
          <a:xfrm flipH="1">
            <a:off x="-1" y="0"/>
            <a:ext cx="3568000" cy="6858000"/>
          </a:xfrm>
          <a:prstGeom prst="rect">
            <a:avLst/>
          </a:prstGeom>
          <a:solidFill>
            <a:srgbClr val="8A7EA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8" name="Google Shape;768;p7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8317" y="-23822"/>
            <a:ext cx="7608787" cy="68818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61;p71">
            <a:extLst>
              <a:ext uri="{FF2B5EF4-FFF2-40B4-BE49-F238E27FC236}">
                <a16:creationId xmlns:a16="http://schemas.microsoft.com/office/drawing/2014/main" id="{444D99F5-FE66-4FB8-8BCB-BBD0826C65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251" y="2686851"/>
            <a:ext cx="2527496" cy="3228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s-MX" sz="32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despliegue territorial</a:t>
            </a:r>
            <a:endParaRPr sz="32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948004" y="1877575"/>
            <a:ext cx="1721224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2400" b="1" i="1" u="none" strike="noStrike" cap="none">
                <a:solidFill>
                  <a:srgbClr val="8A7EAE"/>
                </a:solidFill>
                <a:latin typeface="Times New Roman"/>
                <a:ea typeface="Times New Roman"/>
                <a:cs typeface="Times New Roman"/>
                <a:sym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O" sz="1800" dirty="0"/>
          </a:p>
          <a:p>
            <a:endParaRPr lang="es-CO" sz="1800" dirty="0"/>
          </a:p>
          <a:p>
            <a:endParaRPr lang="es-CO" sz="1800" dirty="0"/>
          </a:p>
          <a:p>
            <a:r>
              <a:rPr lang="es-CO" sz="1800" dirty="0"/>
              <a:t>17 Sedes Territoriales </a:t>
            </a:r>
          </a:p>
          <a:p>
            <a:endParaRPr lang="es-CO" sz="1800" dirty="0"/>
          </a:p>
          <a:p>
            <a:r>
              <a:rPr lang="es-CO" sz="1800" dirty="0"/>
              <a:t>6 Satélites </a:t>
            </a:r>
          </a:p>
          <a:p>
            <a:r>
              <a:rPr lang="es-CO" sz="1800" dirty="0"/>
              <a:t> </a:t>
            </a:r>
          </a:p>
          <a:p>
            <a:endParaRPr lang="es-CO" sz="1800" dirty="0"/>
          </a:p>
          <a:p>
            <a:r>
              <a:rPr lang="es-CO" sz="1800" dirty="0"/>
              <a:t>864 municipios cubiertos </a:t>
            </a:r>
          </a:p>
          <a:p>
            <a:endParaRPr lang="es-CO" sz="1800" dirty="0"/>
          </a:p>
          <a:p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17140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72"/>
          <p:cNvSpPr/>
          <p:nvPr/>
        </p:nvSpPr>
        <p:spPr>
          <a:xfrm flipH="1">
            <a:off x="-1" y="0"/>
            <a:ext cx="3568000" cy="6858000"/>
          </a:xfrm>
          <a:prstGeom prst="rect">
            <a:avLst/>
          </a:prstGeom>
          <a:solidFill>
            <a:srgbClr val="8A7EAE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1350"/>
            </a:pP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61;p71">
            <a:extLst>
              <a:ext uri="{FF2B5EF4-FFF2-40B4-BE49-F238E27FC236}">
                <a16:creationId xmlns:a16="http://schemas.microsoft.com/office/drawing/2014/main" id="{444D99F5-FE66-4FB8-8BCB-BBD0826C65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0251" y="2946158"/>
            <a:ext cx="2527496" cy="3228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s-MX" sz="32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Estrategia de despliegue territorial</a:t>
            </a:r>
            <a:endParaRPr sz="3200" b="1" i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7" name="Google Shape;194;p29"/>
          <p:cNvGrpSpPr/>
          <p:nvPr/>
        </p:nvGrpSpPr>
        <p:grpSpPr>
          <a:xfrm>
            <a:off x="3958984" y="1099011"/>
            <a:ext cx="7861696" cy="5325036"/>
            <a:chOff x="0" y="1305"/>
            <a:chExt cx="5896272" cy="2670623"/>
          </a:xfrm>
        </p:grpSpPr>
        <p:cxnSp>
          <p:nvCxnSpPr>
            <p:cNvPr id="8" name="Google Shape;195;p29"/>
            <p:cNvCxnSpPr/>
            <p:nvPr/>
          </p:nvCxnSpPr>
          <p:spPr>
            <a:xfrm>
              <a:off x="0" y="1305"/>
              <a:ext cx="5862485" cy="0"/>
            </a:xfrm>
            <a:prstGeom prst="straightConnector1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Google Shape;196;p29"/>
            <p:cNvSpPr/>
            <p:nvPr/>
          </p:nvSpPr>
          <p:spPr>
            <a:xfrm>
              <a:off x="0" y="1305"/>
              <a:ext cx="1172497" cy="2670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10" name="Google Shape;197;p29"/>
            <p:cNvSpPr txBox="1"/>
            <p:nvPr/>
          </p:nvSpPr>
          <p:spPr>
            <a:xfrm>
              <a:off x="0" y="1305"/>
              <a:ext cx="1455813" cy="2670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400"/>
              </a:pPr>
              <a:endParaRPr lang="es-CO" sz="3200" dirty="0">
                <a:solidFill>
                  <a:srgbClr val="799FA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SzPts val="1400"/>
              </a:pPr>
              <a:endParaRPr lang="es-CO" sz="3200" dirty="0">
                <a:solidFill>
                  <a:srgbClr val="799FA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SzPts val="1400"/>
              </a:pPr>
              <a:endParaRPr lang="es-CO" sz="3200" dirty="0">
                <a:solidFill>
                  <a:srgbClr val="799FA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SzPts val="1400"/>
              </a:pPr>
              <a:r>
                <a:rPr lang="es-CO" sz="3200" dirty="0">
                  <a:solidFill>
                    <a:srgbClr val="799FA5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Cómo trabajamos en el territorio</a:t>
              </a:r>
            </a:p>
            <a:p>
              <a:pPr>
                <a:lnSpc>
                  <a:spcPct val="90000"/>
                </a:lnSpc>
                <a:buClr>
                  <a:srgbClr val="000000"/>
                </a:buClr>
                <a:buSzPts val="1400"/>
              </a:pPr>
              <a:r>
                <a:rPr lang="es-CO" sz="3200" dirty="0">
                  <a:solidFill>
                    <a:srgbClr val="799FA5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sz="3200" b="1" i="1" dirty="0">
                <a:solidFill>
                  <a:srgbClr val="799FA5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Google Shape;198;p29"/>
            <p:cNvSpPr/>
            <p:nvPr/>
          </p:nvSpPr>
          <p:spPr>
            <a:xfrm>
              <a:off x="1260434" y="32699"/>
              <a:ext cx="4602050" cy="627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12" name="Google Shape;199;p29"/>
            <p:cNvSpPr txBox="1"/>
            <p:nvPr/>
          </p:nvSpPr>
          <p:spPr>
            <a:xfrm>
              <a:off x="1758372" y="117286"/>
              <a:ext cx="4104051" cy="45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400"/>
              </a:pPr>
              <a:r>
                <a:rPr lang="es-CO" sz="2000" dirty="0">
                  <a:solidFill>
                    <a:srgbClr val="66666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Desarrollando acciones pedagógicas para el acceso al mecanismo que faciliten la participación de los familiares en el proceso de búsqueda</a:t>
              </a:r>
              <a:endParaRPr sz="2000" dirty="0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13" name="Google Shape;200;p29"/>
            <p:cNvCxnSpPr/>
            <p:nvPr/>
          </p:nvCxnSpPr>
          <p:spPr>
            <a:xfrm>
              <a:off x="1758371" y="660582"/>
              <a:ext cx="4104113" cy="0"/>
            </a:xfrm>
            <a:prstGeom prst="straightConnector1">
              <a:avLst/>
            </a:prstGeom>
            <a:solidFill>
              <a:schemeClr val="accent4"/>
            </a:solidFill>
            <a:ln w="25400" cap="flat" cmpd="sng">
              <a:solidFill>
                <a:srgbClr val="CCC5D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" name="Google Shape;201;p29"/>
            <p:cNvSpPr/>
            <p:nvPr/>
          </p:nvSpPr>
          <p:spPr>
            <a:xfrm>
              <a:off x="1260434" y="691977"/>
              <a:ext cx="4602050" cy="627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15" name="Google Shape;202;p29"/>
            <p:cNvSpPr txBox="1"/>
            <p:nvPr/>
          </p:nvSpPr>
          <p:spPr>
            <a:xfrm>
              <a:off x="1758372" y="829861"/>
              <a:ext cx="4104051" cy="32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400"/>
              </a:pPr>
              <a:r>
                <a:rPr lang="es-CO" sz="2000" dirty="0">
                  <a:solidFill>
                    <a:srgbClr val="66666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Recolectando información que sustente la formulación de planes de búsqueda. </a:t>
              </a:r>
              <a:endParaRPr sz="2000" dirty="0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16" name="Google Shape;203;p29"/>
            <p:cNvCxnSpPr/>
            <p:nvPr/>
          </p:nvCxnSpPr>
          <p:spPr>
            <a:xfrm>
              <a:off x="1677690" y="1319860"/>
              <a:ext cx="4184794" cy="0"/>
            </a:xfrm>
            <a:prstGeom prst="straightConnector1">
              <a:avLst/>
            </a:prstGeom>
            <a:solidFill>
              <a:schemeClr val="accent4"/>
            </a:solidFill>
            <a:ln w="25400" cap="flat" cmpd="sng">
              <a:solidFill>
                <a:srgbClr val="CCC5D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" name="Google Shape;204;p29"/>
            <p:cNvSpPr/>
            <p:nvPr/>
          </p:nvSpPr>
          <p:spPr>
            <a:xfrm>
              <a:off x="1227069" y="1308326"/>
              <a:ext cx="4602050" cy="627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18" name="Google Shape;205;p29"/>
            <p:cNvSpPr txBox="1"/>
            <p:nvPr/>
          </p:nvSpPr>
          <p:spPr>
            <a:xfrm>
              <a:off x="1758371" y="1454136"/>
              <a:ext cx="4137901" cy="482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400"/>
              </a:pPr>
              <a:r>
                <a:rPr lang="es-CO" sz="2000" dirty="0">
                  <a:solidFill>
                    <a:srgbClr val="66666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Alimentando el registro de las personas desaparecidas y el registro de sitios de disposición clandestinos e irregulares;</a:t>
              </a:r>
              <a:endParaRPr sz="2000" dirty="0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>
                <a:lnSpc>
                  <a:spcPct val="90000"/>
                </a:lnSpc>
                <a:spcBef>
                  <a:spcPts val="653"/>
                </a:spcBef>
                <a:buClr>
                  <a:srgbClr val="000000"/>
                </a:buClr>
                <a:buSzPts val="1400"/>
              </a:pPr>
              <a:endParaRPr sz="2000" dirty="0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19" name="Google Shape;206;p29"/>
            <p:cNvCxnSpPr/>
            <p:nvPr/>
          </p:nvCxnSpPr>
          <p:spPr>
            <a:xfrm>
              <a:off x="1758371" y="2010532"/>
              <a:ext cx="4137901" cy="0"/>
            </a:xfrm>
            <a:prstGeom prst="straightConnector1">
              <a:avLst/>
            </a:prstGeom>
            <a:solidFill>
              <a:schemeClr val="accent4"/>
            </a:solidFill>
            <a:ln w="25400" cap="flat" cmpd="sng">
              <a:solidFill>
                <a:srgbClr val="CCC5D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" name="Google Shape;207;p29"/>
            <p:cNvSpPr/>
            <p:nvPr/>
          </p:nvSpPr>
          <p:spPr>
            <a:xfrm>
              <a:off x="1260434" y="2010532"/>
              <a:ext cx="4602050" cy="6278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21" name="Google Shape;208;p29"/>
            <p:cNvSpPr txBox="1"/>
            <p:nvPr/>
          </p:nvSpPr>
          <p:spPr>
            <a:xfrm>
              <a:off x="1758371" y="2200599"/>
              <a:ext cx="4104052" cy="2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100" tIns="71100" rIns="71100" bIns="7110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ts val="1400"/>
              </a:pPr>
              <a:r>
                <a:rPr lang="es-CO" sz="2000" dirty="0">
                  <a:solidFill>
                    <a:srgbClr val="666666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Estableciendo el relacionamiento interinstitucional a nivel local</a:t>
              </a:r>
              <a:endParaRPr sz="2000" dirty="0">
                <a:solidFill>
                  <a:srgbClr val="666666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cxnSp>
          <p:nvCxnSpPr>
            <p:cNvPr id="22" name="Google Shape;209;p29"/>
            <p:cNvCxnSpPr/>
            <p:nvPr/>
          </p:nvCxnSpPr>
          <p:spPr>
            <a:xfrm>
              <a:off x="1172496" y="2638415"/>
              <a:ext cx="4689988" cy="0"/>
            </a:xfrm>
            <a:prstGeom prst="straightConnector1">
              <a:avLst/>
            </a:prstGeom>
            <a:solidFill>
              <a:schemeClr val="accent4"/>
            </a:solidFill>
            <a:ln w="25400" cap="flat" cmpd="sng">
              <a:solidFill>
                <a:srgbClr val="CCC5D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403356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2077</Words>
  <Application>Microsoft Macintosh PowerPoint</Application>
  <PresentationFormat>Panorámica</PresentationFormat>
  <Paragraphs>374</Paragraphs>
  <Slides>39</Slides>
  <Notes>38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6" baseType="lpstr">
      <vt:lpstr>Arial</vt:lpstr>
      <vt:lpstr>Arial Narrow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Estrategia  de despliegue territorial</vt:lpstr>
      <vt:lpstr>Estrategia de despliegue territorial</vt:lpstr>
      <vt:lpstr>Estrategia de despliegue territorial</vt:lpstr>
      <vt:lpstr>Estrategia de  despliegue territorial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Convenios y Acuerdos</vt:lpstr>
      <vt:lpstr>Impulso al Proceso de Identificación de Cadáveres en Condición de  no Identificados en Colombia.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Hernández García</dc:creator>
  <cp:lastModifiedBy>Usuario de Microsoft Office</cp:lastModifiedBy>
  <cp:revision>36</cp:revision>
  <cp:lastPrinted>2020-03-19T01:57:27Z</cp:lastPrinted>
  <dcterms:created xsi:type="dcterms:W3CDTF">2020-03-13T03:56:29Z</dcterms:created>
  <dcterms:modified xsi:type="dcterms:W3CDTF">2020-03-19T02:13:10Z</dcterms:modified>
</cp:coreProperties>
</file>